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14.svg" ContentType="image/svg+xml"/>
  <Override PartName="/ppt/media/image16.svg" ContentType="image/svg+xml"/>
  <Override PartName="/ppt/media/image30.svg" ContentType="image/svg+xml"/>
  <Override PartName="/ppt/media/image32.svg" ContentType="image/svg+xml"/>
  <Override PartName="/ppt/media/image34.svg" ContentType="image/svg+xml"/>
  <Override PartName="/ppt/media/image36.svg" ContentType="image/svg+xml"/>
  <Override PartName="/ppt/media/image39.svg" ContentType="image/svg+xml"/>
  <Override PartName="/ppt/media/image4.svg" ContentType="image/svg+xml"/>
  <Override PartName="/ppt/media/image42.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9" r:id="rId5"/>
    <p:sldId id="260" r:id="rId6"/>
    <p:sldId id="261" r:id="rId7"/>
    <p:sldId id="262" r:id="rId8"/>
    <p:sldId id="263" r:id="rId9"/>
    <p:sldId id="264" r:id="rId10"/>
    <p:sldId id="265" r:id="rId11"/>
    <p:sldId id="266" r:id="rId12"/>
    <p:sldId id="268" r:id="rId13"/>
    <p:sldId id="270" r:id="rId14"/>
    <p:sldId id="271" r:id="rId15"/>
    <p:sldId id="284" r:id="rId16"/>
    <p:sldId id="286" r:id="rId17"/>
    <p:sldId id="272" r:id="rId18"/>
    <p:sldId id="273" r:id="rId19"/>
    <p:sldId id="275" r:id="rId20"/>
    <p:sldId id="28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Montserrat Bold" panose="00000800000000000000"/>
      <p:bold r:id="rId33"/>
    </p:embeddedFont>
    <p:embeddedFont>
      <p:font typeface="Source Sans 3" panose="020B0303030403020204"/>
      <p:regular r:id="rId34"/>
    </p:embeddedFont>
    <p:embeddedFont>
      <p:font typeface="Source Sans 3 Bold" panose="020B0303030403020204"/>
      <p:bold r:id="rId35"/>
    </p:embeddedFont>
    <p:embeddedFont>
      <p:font typeface="Source Sans 3" panose="020B0303030403020204" charset="0"/>
      <p:regular r:id="rId36"/>
    </p:embeddedFont>
    <p:embeddedFont>
      <p:font typeface="Montserrat Bold" panose="00000800000000000000" charset="0"/>
      <p:bold r:id="rId37"/>
    </p:embeddedFont>
    <p:embeddedFont>
      <p:font typeface="Calibri" panose="020F050202020403020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3" userDrawn="1">
          <p15:clr>
            <a:srgbClr val="A4A3A4"/>
          </p15:clr>
        </p15:guide>
        <p15:guide id="2" pos="28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54" autoAdjust="0"/>
  </p:normalViewPr>
  <p:slideViewPr>
    <p:cSldViewPr showGuides="1">
      <p:cViewPr varScale="1">
        <p:scale>
          <a:sx n="69" d="100"/>
          <a:sy n="69" d="100"/>
        </p:scale>
        <p:origin x="824" y="208"/>
      </p:cViewPr>
      <p:guideLst>
        <p:guide orient="horz" pos="2113"/>
        <p:guide pos="284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font" Target="fonts/font9.fntdata"/><Relationship Id="rId40" Type="http://schemas.openxmlformats.org/officeDocument/2006/relationships/font" Target="fonts/font8.fntdata"/><Relationship Id="rId4" Type="http://schemas.openxmlformats.org/officeDocument/2006/relationships/slide" Target="slides/slide2.xml"/><Relationship Id="rId39" Type="http://schemas.openxmlformats.org/officeDocument/2006/relationships/font" Target="fonts/font7.fntdata"/><Relationship Id="rId38" Type="http://schemas.openxmlformats.org/officeDocument/2006/relationships/font" Target="fonts/font6.fntdata"/><Relationship Id="rId37" Type="http://schemas.openxmlformats.org/officeDocument/2006/relationships/font" Target="fonts/font5.fntdata"/><Relationship Id="rId36" Type="http://schemas.openxmlformats.org/officeDocument/2006/relationships/font" Target="fonts/font4.fntdata"/><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11.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image" Target="../media/image12.svg"/><Relationship Id="rId7" Type="http://schemas.openxmlformats.org/officeDocument/2006/relationships/image" Target="../media/image11.png"/><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9" Type="http://schemas.openxmlformats.org/officeDocument/2006/relationships/slideLayout" Target="../slideLayouts/slideLayout7.xml"/><Relationship Id="rId18" Type="http://schemas.openxmlformats.org/officeDocument/2006/relationships/image" Target="../media/image16.svg"/><Relationship Id="rId17" Type="http://schemas.openxmlformats.org/officeDocument/2006/relationships/image" Target="../media/image15.png"/><Relationship Id="rId16" Type="http://schemas.openxmlformats.org/officeDocument/2006/relationships/tags" Target="../tags/tag4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image" Target="../media/image14.svg"/><Relationship Id="rId12" Type="http://schemas.openxmlformats.org/officeDocument/2006/relationships/image" Target="../media/image13.png"/><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tags" Target="../tags/tag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image" Target="../media/image20.png"/><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5" Type="http://schemas.openxmlformats.org/officeDocument/2006/relationships/slideLayout" Target="../slideLayouts/slideLayout7.xml"/><Relationship Id="rId24" Type="http://schemas.openxmlformats.org/officeDocument/2006/relationships/image" Target="../media/image22.png"/><Relationship Id="rId23" Type="http://schemas.openxmlformats.org/officeDocument/2006/relationships/tags" Target="../tags/tag61.xml"/><Relationship Id="rId22" Type="http://schemas.openxmlformats.org/officeDocument/2006/relationships/tags" Target="../tags/tag60.xml"/><Relationship Id="rId21" Type="http://schemas.openxmlformats.org/officeDocument/2006/relationships/tags" Target="../tags/tag59.xml"/><Relationship Id="rId20" Type="http://schemas.openxmlformats.org/officeDocument/2006/relationships/tags" Target="../tags/tag58.xml"/><Relationship Id="rId2" Type="http://schemas.openxmlformats.org/officeDocument/2006/relationships/tags" Target="../tags/tag42.xml"/><Relationship Id="rId19" Type="http://schemas.openxmlformats.org/officeDocument/2006/relationships/tags" Target="../tags/tag57.xml"/><Relationship Id="rId18" Type="http://schemas.openxmlformats.org/officeDocument/2006/relationships/tags" Target="../tags/tag56.xml"/><Relationship Id="rId17" Type="http://schemas.openxmlformats.org/officeDocument/2006/relationships/tags" Target="../tags/tag55.xml"/><Relationship Id="rId16" Type="http://schemas.openxmlformats.org/officeDocument/2006/relationships/image" Target="../media/image21.png"/><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tags" Target="../tags/tag4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image" Target="../media/image26.png"/><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image" Target="../media/image25.png"/><Relationship Id="rId3" Type="http://schemas.openxmlformats.org/officeDocument/2006/relationships/tags" Target="../tags/tag63.xml"/><Relationship Id="rId2" Type="http://schemas.openxmlformats.org/officeDocument/2006/relationships/tags" Target="../tags/tag62.xml"/><Relationship Id="rId13" Type="http://schemas.openxmlformats.org/officeDocument/2006/relationships/slideLayout" Target="../slideLayouts/slideLayout7.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image" Target="../media/image27.png"/><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s>
</file>

<file path=ppt/slides/_rels/slide26.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image" Target="../media/image32.svg"/><Relationship Id="rId6" Type="http://schemas.openxmlformats.org/officeDocument/2006/relationships/image" Target="../media/image31.png"/><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image" Target="../media/image30.svg"/><Relationship Id="rId2" Type="http://schemas.openxmlformats.org/officeDocument/2006/relationships/image" Target="../media/image29.png"/><Relationship Id="rId18" Type="http://schemas.openxmlformats.org/officeDocument/2006/relationships/slideLayout" Target="../slideLayouts/slideLayout7.xml"/><Relationship Id="rId17" Type="http://schemas.openxmlformats.org/officeDocument/2006/relationships/tags" Target="../tags/tag85.xml"/><Relationship Id="rId16" Type="http://schemas.openxmlformats.org/officeDocument/2006/relationships/tags" Target="../tags/tag84.xml"/><Relationship Id="rId15" Type="http://schemas.openxmlformats.org/officeDocument/2006/relationships/image" Target="../media/image36.svg"/><Relationship Id="rId14" Type="http://schemas.openxmlformats.org/officeDocument/2006/relationships/image" Target="../media/image35.png"/><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image" Target="../media/image34.svg"/><Relationship Id="rId10" Type="http://schemas.openxmlformats.org/officeDocument/2006/relationships/image" Target="../media/image33.png"/><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3.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sv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5" Type="http://schemas.openxmlformats.org/officeDocument/2006/relationships/slideLayout" Target="../slideLayouts/slideLayout7.xml"/><Relationship Id="rId14" Type="http://schemas.openxmlformats.org/officeDocument/2006/relationships/tags" Target="../tags/tag22.xml"/><Relationship Id="rId13" Type="http://schemas.openxmlformats.org/officeDocument/2006/relationships/tags" Target="../tags/tag21.xml"/><Relationship Id="rId12" Type="http://schemas.openxmlformats.org/officeDocument/2006/relationships/tags" Target="../tags/tag20.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id="6" name="Group 6"/>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1"/>
              <a:stretch>
                <a:fillRect/>
              </a:stretch>
            </a:blipFill>
          </p:spPr>
        </p:sp>
      </p:grpSp>
      <p:sp>
        <p:nvSpPr>
          <p:cNvPr id="8" name="TextBox 8"/>
          <p:cNvSpPr txBox="1"/>
          <p:nvPr/>
        </p:nvSpPr>
        <p:spPr>
          <a:xfrm>
            <a:off x="7937747" y="3124944"/>
            <a:ext cx="9270504" cy="1781770"/>
          </a:xfrm>
          <a:prstGeom prst="rect">
            <a:avLst/>
          </a:prstGeom>
        </p:spPr>
        <p:txBody>
          <a:bodyPr lIns="0" tIns="0" rIns="0" bIns="0" rtlCol="0" anchor="t">
            <a:spAutoFit/>
          </a:bodyPr>
          <a:lstStyle/>
          <a:p>
            <a:pPr algn="l">
              <a:lnSpc>
                <a:spcPts val="6875"/>
              </a:lnSpc>
            </a:pPr>
            <a:r>
              <a:rPr lang="en-US" sz="5500" b="1">
                <a:solidFill>
                  <a:srgbClr val="000000"/>
                </a:solidFill>
                <a:latin typeface="Montserrat Bold" panose="00000800000000000000"/>
                <a:ea typeface="Montserrat Bold" panose="00000800000000000000"/>
                <a:cs typeface="Montserrat Bold" panose="00000800000000000000"/>
                <a:sym typeface="Montserrat Bold" panose="00000800000000000000"/>
              </a:rPr>
              <a:t>Agile versus Waterfall Project Management</a:t>
            </a:r>
            <a:endParaRPr lang="en-US" sz="55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9" name="TextBox 9"/>
          <p:cNvSpPr txBox="1"/>
          <p:nvPr/>
        </p:nvSpPr>
        <p:spPr>
          <a:xfrm>
            <a:off x="7937747" y="5001517"/>
            <a:ext cx="9270504" cy="2131962"/>
          </a:xfrm>
          <a:prstGeom prst="rect">
            <a:avLst/>
          </a:prstGeom>
        </p:spPr>
        <p:txBody>
          <a:bodyPr lIns="0" tIns="0" rIns="0" bIns="0" rtlCol="0" anchor="t">
            <a:spAutoFit/>
          </a:bodyPr>
          <a:lstStyle/>
          <a:p>
            <a:pPr algn="l">
              <a:lnSpc>
                <a:spcPts val="5500"/>
              </a:lnSpc>
            </a:pPr>
            <a:r>
              <a:rPr lang="en-US" sz="4375" b="1">
                <a:solidFill>
                  <a:srgbClr val="000000"/>
                </a:solidFill>
                <a:latin typeface="Montserrat Bold" panose="00000800000000000000"/>
                <a:ea typeface="Montserrat Bold" panose="00000800000000000000"/>
                <a:cs typeface="Montserrat Bold" panose="00000800000000000000"/>
                <a:sym typeface="Montserrat Bold" panose="00000800000000000000"/>
              </a:rPr>
              <a:t>Decision Model for Selecting the Appropriate Approach to a Project</a:t>
            </a:r>
            <a:endParaRPr lang="en-US" sz="4375"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38" name="Group 2"/>
          <p:cNvGrpSpPr/>
          <p:nvPr/>
        </p:nvGrpSpPr>
        <p:grpSpPr>
          <a:xfrm>
            <a:off x="0" y="0"/>
            <a:ext cx="18288000" cy="10287000"/>
            <a:chOff x="0" y="0"/>
            <a:chExt cx="24384000" cy="13716000"/>
          </a:xfrm>
        </p:grpSpPr>
        <p:sp>
          <p:nvSpPr>
            <p:cNvPr id="39"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0" name="Group 4"/>
          <p:cNvGrpSpPr/>
          <p:nvPr/>
        </p:nvGrpSpPr>
        <p:grpSpPr>
          <a:xfrm>
            <a:off x="0" y="0"/>
            <a:ext cx="18288000" cy="10287000"/>
            <a:chOff x="0" y="0"/>
            <a:chExt cx="24384000" cy="13716000"/>
          </a:xfrm>
        </p:grpSpPr>
        <p:sp>
          <p:nvSpPr>
            <p:cNvPr id="41"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id="42" name="TextBox 6"/>
          <p:cNvSpPr txBox="1"/>
          <p:nvPr/>
        </p:nvSpPr>
        <p:spPr>
          <a:xfrm>
            <a:off x="798195" y="419100"/>
            <a:ext cx="13520420" cy="455930"/>
          </a:xfrm>
          <a:prstGeom prst="rect">
            <a:avLst/>
          </a:prstGeom>
        </p:spPr>
        <p:txBody>
          <a:bodyPr wrap="square" lIns="0" tIns="0" rIns="0" bIns="0" rtlCol="0" anchor="t">
            <a:spAutoFit/>
          </a:bodyPr>
          <a:lstStyle/>
          <a:p>
            <a:pPr algn="l">
              <a:lnSpc>
                <a:spcPts val="3560"/>
              </a:lnSpc>
            </a:pPr>
            <a:r>
              <a:rPr lang="en-US" altLang="en-GB" sz="2875" b="1">
                <a:solidFill>
                  <a:srgbClr val="000000"/>
                </a:solidFill>
                <a:latin typeface="Montserrat Bold" panose="00000800000000000000"/>
                <a:ea typeface="Montserrat Bold" panose="00000800000000000000"/>
                <a:cs typeface="Montserrat Bold" panose="00000800000000000000"/>
                <a:sym typeface="Montserrat Bold" panose="00000800000000000000"/>
              </a:rPr>
              <a:t>AGILE VS. WATERFALL: SIDE-BY-SIDE COMPARISON</a:t>
            </a:r>
            <a:endParaRPr lang="en-US" altLang="en-GB" sz="2875"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43" name="Group 11"/>
          <p:cNvGrpSpPr/>
          <p:nvPr/>
        </p:nvGrpSpPr>
        <p:grpSpPr>
          <a:xfrm>
            <a:off x="847090" y="1181100"/>
            <a:ext cx="16600170" cy="728345"/>
            <a:chOff x="0" y="0"/>
            <a:chExt cx="11037292" cy="971097"/>
          </a:xfrm>
        </p:grpSpPr>
        <p:sp>
          <p:nvSpPr>
            <p:cNvPr id="44" name="Freeform 12"/>
            <p:cNvSpPr/>
            <p:nvPr/>
          </p:nvSpPr>
          <p:spPr>
            <a:xfrm>
              <a:off x="0" y="0"/>
              <a:ext cx="11037292" cy="971097"/>
            </a:xfrm>
            <a:custGeom>
              <a:avLst/>
              <a:gdLst/>
              <a:ahLst/>
              <a:cxnLst/>
              <a:rect l="l" t="t" r="r" b="b"/>
              <a:pathLst>
                <a:path w="11037189" h="3097022">
                  <a:moveTo>
                    <a:pt x="0" y="32131"/>
                  </a:moveTo>
                  <a:cubicBezTo>
                    <a:pt x="0" y="14351"/>
                    <a:pt x="14351" y="0"/>
                    <a:pt x="32131" y="0"/>
                  </a:cubicBezTo>
                  <a:lnTo>
                    <a:pt x="11005058" y="0"/>
                  </a:lnTo>
                  <a:cubicBezTo>
                    <a:pt x="11022838" y="0"/>
                    <a:pt x="11037189" y="14351"/>
                    <a:pt x="11037189" y="32131"/>
                  </a:cubicBezTo>
                  <a:lnTo>
                    <a:pt x="11037189" y="3064891"/>
                  </a:lnTo>
                  <a:cubicBezTo>
                    <a:pt x="11037189" y="3082671"/>
                    <a:pt x="11022838" y="3097022"/>
                    <a:pt x="11005058" y="3097022"/>
                  </a:cubicBezTo>
                  <a:lnTo>
                    <a:pt x="32131" y="3097022"/>
                  </a:lnTo>
                  <a:cubicBezTo>
                    <a:pt x="14351" y="3097022"/>
                    <a:pt x="0" y="3082671"/>
                    <a:pt x="0" y="3064891"/>
                  </a:cubicBezTo>
                  <a:close/>
                </a:path>
              </a:pathLst>
            </a:custGeom>
            <a:solidFill>
              <a:srgbClr val="F2EEEE"/>
            </a:solidFill>
            <a:ln w="12700">
              <a:solidFill>
                <a:srgbClr val="000000"/>
              </a:solidFill>
            </a:ln>
          </p:spPr>
          <p:txBody>
            <a:bodyPr/>
            <a:p>
              <a:endParaRPr lang="en-GB" altLang="en-US"/>
            </a:p>
          </p:txBody>
        </p:sp>
      </p:grpSp>
      <p:sp>
        <p:nvSpPr>
          <p:cNvPr id="45" name="TextBox 13"/>
          <p:cNvSpPr txBox="1"/>
          <p:nvPr/>
        </p:nvSpPr>
        <p:spPr>
          <a:xfrm>
            <a:off x="2286000" y="1104900"/>
            <a:ext cx="5476875" cy="577850"/>
          </a:xfrm>
          <a:prstGeom prst="rect">
            <a:avLst/>
          </a:prstGeom>
        </p:spPr>
        <p:txBody>
          <a:bodyPr wrap="square" lIns="0" tIns="0" rIns="0" bIns="0" rtlCol="0" anchor="t">
            <a:noAutofit/>
          </a:bodyPr>
          <a:lstStyle/>
          <a:p>
            <a:pPr algn="r">
              <a:lnSpc>
                <a:spcPts val="1750"/>
              </a:lnSpc>
            </a:pPr>
            <a:endParaRPr lang="en-US" altLang="en-GB"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a:p>
            <a:pPr algn="r">
              <a:lnSpc>
                <a:spcPts val="1750"/>
              </a:lnSpc>
            </a:pPr>
            <a:r>
              <a:rPr lang="en-US" altLang="en-GB"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 </a:t>
            </a:r>
            <a:endParaRPr lang="en-US" altLang="en-GB"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a:p>
            <a:pPr algn="r">
              <a:lnSpc>
                <a:spcPts val="1750"/>
              </a:lnSpc>
            </a:pPr>
            <a:r>
              <a:rPr lang="en-US" altLang="en-GB"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WATERFALL (PLAN-DRIVEN)  </a:t>
            </a:r>
            <a:endParaRPr lang="en-US" altLang="en-GB"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50" name="Group 25"/>
          <p:cNvGrpSpPr/>
          <p:nvPr>
            <p:custDataLst>
              <p:tags r:id="rId1"/>
            </p:custDataLst>
          </p:nvPr>
        </p:nvGrpSpPr>
        <p:grpSpPr>
          <a:xfrm>
            <a:off x="804545" y="2124710"/>
            <a:ext cx="16642080" cy="2583180"/>
            <a:chOff x="0" y="0"/>
            <a:chExt cx="11037292" cy="2217937"/>
          </a:xfrm>
        </p:grpSpPr>
        <p:sp>
          <p:nvSpPr>
            <p:cNvPr id="51" name="Freeform 26"/>
            <p:cNvSpPr/>
            <p:nvPr>
              <p:custDataLst>
                <p:tags r:id="rId2"/>
              </p:custDataLst>
            </p:nvPr>
          </p:nvSpPr>
          <p:spPr>
            <a:xfrm>
              <a:off x="0" y="0"/>
              <a:ext cx="11037189" cy="2217928"/>
            </a:xfrm>
            <a:custGeom>
              <a:avLst/>
              <a:gdLst/>
              <a:ahLst/>
              <a:cxnLst/>
              <a:rect l="l" t="t" r="r" b="b"/>
              <a:pathLst>
                <a:path w="11037189" h="2217928">
                  <a:moveTo>
                    <a:pt x="0" y="32131"/>
                  </a:moveTo>
                  <a:cubicBezTo>
                    <a:pt x="0" y="14351"/>
                    <a:pt x="14351" y="0"/>
                    <a:pt x="32131" y="0"/>
                  </a:cubicBezTo>
                  <a:lnTo>
                    <a:pt x="11005058" y="0"/>
                  </a:lnTo>
                  <a:cubicBezTo>
                    <a:pt x="11022838" y="0"/>
                    <a:pt x="11037189" y="14351"/>
                    <a:pt x="11037189" y="32131"/>
                  </a:cubicBezTo>
                  <a:lnTo>
                    <a:pt x="11037189" y="2185797"/>
                  </a:lnTo>
                  <a:cubicBezTo>
                    <a:pt x="11037189" y="2203577"/>
                    <a:pt x="11022838" y="2217928"/>
                    <a:pt x="11005058" y="2217928"/>
                  </a:cubicBezTo>
                  <a:lnTo>
                    <a:pt x="32131" y="2217928"/>
                  </a:lnTo>
                  <a:cubicBezTo>
                    <a:pt x="14351" y="2217928"/>
                    <a:pt x="0" y="2203577"/>
                    <a:pt x="0" y="2185797"/>
                  </a:cubicBezTo>
                  <a:close/>
                </a:path>
              </a:pathLst>
            </a:custGeom>
            <a:solidFill>
              <a:srgbClr val="F2EEEE"/>
            </a:solidFill>
            <a:ln w="12700">
              <a:solidFill>
                <a:srgbClr val="000000"/>
              </a:solidFill>
            </a:ln>
          </p:spPr>
        </p:sp>
      </p:grpSp>
      <p:sp>
        <p:nvSpPr>
          <p:cNvPr id="53" name="TextBox 13"/>
          <p:cNvSpPr txBox="1"/>
          <p:nvPr/>
        </p:nvSpPr>
        <p:spPr>
          <a:xfrm>
            <a:off x="12649200" y="1257300"/>
            <a:ext cx="1215390" cy="641350"/>
          </a:xfrm>
          <a:prstGeom prst="rect">
            <a:avLst/>
          </a:prstGeom>
        </p:spPr>
        <p:txBody>
          <a:bodyPr wrap="square" lIns="0" tIns="0" rIns="0" bIns="0" rtlCol="0" anchor="t">
            <a:noAutofit/>
          </a:bodyPr>
          <a:lstStyle/>
          <a:p>
            <a:pPr algn="r">
              <a:lnSpc>
                <a:spcPts val="1750"/>
              </a:lnSpc>
            </a:pPr>
            <a:r>
              <a:rPr lang="en-US" altLang="en-GB"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 </a:t>
            </a:r>
            <a:endParaRPr lang="en-US" altLang="en-GB"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a:p>
            <a:pPr algn="r">
              <a:lnSpc>
                <a:spcPts val="1750"/>
              </a:lnSpc>
            </a:pPr>
            <a:r>
              <a:rPr lang="en-US" altLang="en-GB"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AGILE    </a:t>
            </a:r>
            <a:endParaRPr lang="en-US" altLang="en-GB"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54" name="Group 9"/>
          <p:cNvGrpSpPr/>
          <p:nvPr/>
        </p:nvGrpSpPr>
        <p:grpSpPr>
          <a:xfrm flipH="1">
            <a:off x="9010650" y="1181100"/>
            <a:ext cx="132080" cy="717550"/>
            <a:chOff x="0" y="0"/>
            <a:chExt cx="25400" cy="9269612"/>
          </a:xfrm>
          <a:gradFill>
            <a:gsLst>
              <a:gs pos="50000">
                <a:schemeClr val="tx1"/>
              </a:gs>
              <a:gs pos="0">
                <a:schemeClr val="tx1">
                  <a:lumMod val="25000"/>
                  <a:lumOff val="75000"/>
                </a:schemeClr>
              </a:gs>
              <a:gs pos="100000">
                <a:schemeClr val="tx1">
                  <a:lumMod val="85000"/>
                </a:schemeClr>
              </a:gs>
            </a:gsLst>
            <a:lin ang="5400000" scaled="1"/>
          </a:gradFill>
        </p:grpSpPr>
        <p:sp>
          <p:nvSpPr>
            <p:cNvPr id="55" name="Freeform 10"/>
            <p:cNvSpPr/>
            <p:nvPr/>
          </p:nvSpPr>
          <p:spPr>
            <a:xfrm>
              <a:off x="0" y="0"/>
              <a:ext cx="25400" cy="9269603"/>
            </a:xfrm>
            <a:custGeom>
              <a:avLst/>
              <a:gdLst/>
              <a:ahLst/>
              <a:cxnLst/>
              <a:rect l="l" t="t" r="r" b="b"/>
              <a:pathLst>
                <a:path w="25400" h="9269603">
                  <a:moveTo>
                    <a:pt x="0" y="12700"/>
                  </a:moveTo>
                  <a:cubicBezTo>
                    <a:pt x="0" y="5715"/>
                    <a:pt x="5715" y="0"/>
                    <a:pt x="12700" y="0"/>
                  </a:cubicBezTo>
                  <a:cubicBezTo>
                    <a:pt x="19685" y="0"/>
                    <a:pt x="25400" y="5715"/>
                    <a:pt x="25400" y="12700"/>
                  </a:cubicBezTo>
                  <a:lnTo>
                    <a:pt x="25400" y="9256903"/>
                  </a:lnTo>
                  <a:cubicBezTo>
                    <a:pt x="25400" y="9263888"/>
                    <a:pt x="19685" y="9269603"/>
                    <a:pt x="12700" y="9269603"/>
                  </a:cubicBezTo>
                  <a:cubicBezTo>
                    <a:pt x="5715" y="9269603"/>
                    <a:pt x="0" y="9263888"/>
                    <a:pt x="0" y="9256903"/>
                  </a:cubicBezTo>
                  <a:close/>
                </a:path>
              </a:pathLst>
            </a:custGeom>
            <a:grpFill/>
            <a:ln w="12700">
              <a:solidFill>
                <a:srgbClr val="000000"/>
              </a:solidFill>
            </a:ln>
          </p:spPr>
        </p:sp>
      </p:grpSp>
      <p:sp>
        <p:nvSpPr>
          <p:cNvPr id="59" name="Text Box 58"/>
          <p:cNvSpPr txBox="1"/>
          <p:nvPr>
            <p:custDataLst>
              <p:tags r:id="rId3"/>
            </p:custDataLst>
          </p:nvPr>
        </p:nvSpPr>
        <p:spPr>
          <a:xfrm>
            <a:off x="990600" y="2251710"/>
            <a:ext cx="7609840" cy="1814830"/>
          </a:xfrm>
          <a:prstGeom prst="rect">
            <a:avLst/>
          </a:prstGeom>
        </p:spPr>
        <p:txBody>
          <a:bodyPr wrap="square">
            <a:spAutoFit/>
          </a:bodyPr>
          <a:p>
            <a:pPr marL="0" indent="0" algn="ctr"/>
            <a:r>
              <a:rPr lang="en-US" altLang="en-GB" sz="2800" i="0">
                <a:solidFill>
                  <a:schemeClr val="tx1"/>
                </a:solidFill>
                <a:latin typeface="Source Sans 3" panose="020B0303030403020204" charset="0"/>
                <a:ea typeface="berkeleyMono"/>
                <a:cs typeface="Source Sans 3" panose="020B0303030403020204" charset="0"/>
              </a:rPr>
              <a:t> </a:t>
            </a:r>
            <a:r>
              <a:rPr lang="en-US" altLang="en-GB" sz="2800" i="0">
                <a:solidFill>
                  <a:schemeClr val="tx1"/>
                </a:solidFill>
                <a:latin typeface="Montserrat Bold" panose="00000800000000000000" charset="0"/>
                <a:ea typeface="berkeleyMono"/>
                <a:cs typeface="Montserrat Bold" panose="00000800000000000000" charset="0"/>
              </a:rPr>
              <a:t>DISADVANTAGES</a:t>
            </a:r>
            <a:endParaRPr lang="en-US" altLang="en-US" sz="2800" i="0">
              <a:solidFill>
                <a:schemeClr val="tx1"/>
              </a:solidFill>
              <a:latin typeface="Source Sans 3" panose="020B0303030403020204" charset="0"/>
              <a:ea typeface="berkeleyMono"/>
              <a:cs typeface="Source Sans 3" panose="020B0303030403020204" charset="0"/>
            </a:endParaRPr>
          </a:p>
          <a:p>
            <a:pPr marL="457200" indent="-457200" algn="l">
              <a:buFont typeface="Arial" panose="020B0604020202020204" pitchFamily="34" charset="0"/>
              <a:buChar char="•"/>
            </a:pPr>
            <a:r>
              <a:rPr lang="en-US" altLang="en-GB" sz="2800" i="0">
                <a:solidFill>
                  <a:schemeClr val="tx1"/>
                </a:solidFill>
                <a:latin typeface="Source Sans 3" panose="020B0303030403020204" charset="0"/>
                <a:ea typeface="berkeleyMono"/>
                <a:cs typeface="Source Sans 3" panose="020B0303030403020204" charset="0"/>
              </a:rPr>
              <a:t> Hard to incorporate changes</a:t>
            </a:r>
            <a:endParaRPr lang="en-US" altLang="en-US" sz="2800" i="0">
              <a:solidFill>
                <a:schemeClr val="tx1"/>
              </a:solidFill>
              <a:latin typeface="Source Sans 3" panose="020B0303030403020204" charset="0"/>
              <a:ea typeface="berkeleyMono"/>
              <a:cs typeface="Source Sans 3" panose="020B0303030403020204" charset="0"/>
            </a:endParaRPr>
          </a:p>
          <a:p>
            <a:pPr marL="457200" indent="-457200" algn="l">
              <a:buFont typeface="Arial" panose="020B0604020202020204" pitchFamily="34" charset="0"/>
              <a:buChar char="•"/>
            </a:pPr>
            <a:r>
              <a:rPr lang="en-US" altLang="en-GB" sz="2800" i="0">
                <a:solidFill>
                  <a:schemeClr val="tx1"/>
                </a:solidFill>
                <a:latin typeface="Source Sans 3" panose="020B0303030403020204" charset="0"/>
                <a:ea typeface="berkeleyMono"/>
                <a:cs typeface="Source Sans 3" panose="020B0303030403020204" charset="0"/>
              </a:rPr>
              <a:t> Late testing = late issue discovery </a:t>
            </a:r>
            <a:endParaRPr lang="en-US" altLang="en-GB" sz="2800" i="0">
              <a:solidFill>
                <a:schemeClr val="tx1"/>
              </a:solidFill>
              <a:latin typeface="Source Sans 3" panose="020B0303030403020204" charset="0"/>
              <a:ea typeface="berkeleyMono"/>
              <a:cs typeface="Source Sans 3" panose="020B0303030403020204" charset="0"/>
            </a:endParaRPr>
          </a:p>
          <a:p>
            <a:pPr marL="457200" indent="-457200" algn="l">
              <a:buFont typeface="Arial" panose="020B0604020202020204" pitchFamily="34" charset="0"/>
              <a:buChar char="•"/>
            </a:pPr>
            <a:r>
              <a:rPr lang="en-US" altLang="en-GB" sz="2800" i="0">
                <a:solidFill>
                  <a:schemeClr val="tx1"/>
                </a:solidFill>
                <a:latin typeface="Source Sans 3" panose="020B0303030403020204" charset="0"/>
                <a:ea typeface="berkeleyMono"/>
                <a:cs typeface="Source Sans 3" panose="020B0303030403020204" charset="0"/>
              </a:rPr>
              <a:t> Inflexible for unclear needs    </a:t>
            </a:r>
            <a:endParaRPr lang="en-US" altLang="en-GB" sz="2800" i="0">
              <a:solidFill>
                <a:schemeClr val="tx1"/>
              </a:solidFill>
              <a:latin typeface="Source Sans 3" panose="020B0303030403020204" charset="0"/>
              <a:ea typeface="berkeleyMono"/>
              <a:cs typeface="Source Sans 3" panose="020B0303030403020204" charset="0"/>
            </a:endParaRPr>
          </a:p>
        </p:txBody>
      </p:sp>
      <p:grpSp>
        <p:nvGrpSpPr>
          <p:cNvPr id="60" name="Group 9"/>
          <p:cNvGrpSpPr/>
          <p:nvPr>
            <p:custDataLst>
              <p:tags r:id="rId4"/>
            </p:custDataLst>
          </p:nvPr>
        </p:nvGrpSpPr>
        <p:grpSpPr>
          <a:xfrm flipH="1">
            <a:off x="9010650" y="2171700"/>
            <a:ext cx="132080" cy="2564130"/>
            <a:chOff x="2687" y="-283893"/>
            <a:chExt cx="25400" cy="9269603"/>
          </a:xfrm>
          <a:gradFill>
            <a:gsLst>
              <a:gs pos="50000">
                <a:schemeClr val="tx1"/>
              </a:gs>
              <a:gs pos="0">
                <a:schemeClr val="tx1">
                  <a:lumMod val="25000"/>
                  <a:lumOff val="75000"/>
                </a:schemeClr>
              </a:gs>
              <a:gs pos="100000">
                <a:schemeClr val="tx1">
                  <a:lumMod val="85000"/>
                </a:schemeClr>
              </a:gs>
            </a:gsLst>
            <a:lin ang="5400000" scaled="1"/>
          </a:gradFill>
        </p:grpSpPr>
        <p:sp>
          <p:nvSpPr>
            <p:cNvPr id="61" name="Freeform 10"/>
            <p:cNvSpPr/>
            <p:nvPr>
              <p:custDataLst>
                <p:tags r:id="rId5"/>
              </p:custDataLst>
            </p:nvPr>
          </p:nvSpPr>
          <p:spPr>
            <a:xfrm>
              <a:off x="2687" y="-283893"/>
              <a:ext cx="25400" cy="9269603"/>
            </a:xfrm>
            <a:custGeom>
              <a:avLst/>
              <a:gdLst/>
              <a:ahLst/>
              <a:cxnLst/>
              <a:rect l="l" t="t" r="r" b="b"/>
              <a:pathLst>
                <a:path w="25400" h="9269603">
                  <a:moveTo>
                    <a:pt x="0" y="12700"/>
                  </a:moveTo>
                  <a:cubicBezTo>
                    <a:pt x="0" y="5715"/>
                    <a:pt x="5715" y="0"/>
                    <a:pt x="12700" y="0"/>
                  </a:cubicBezTo>
                  <a:cubicBezTo>
                    <a:pt x="19685" y="0"/>
                    <a:pt x="25400" y="5715"/>
                    <a:pt x="25400" y="12700"/>
                  </a:cubicBezTo>
                  <a:lnTo>
                    <a:pt x="25400" y="9256903"/>
                  </a:lnTo>
                  <a:cubicBezTo>
                    <a:pt x="25400" y="9263888"/>
                    <a:pt x="19685" y="9269603"/>
                    <a:pt x="12700" y="9269603"/>
                  </a:cubicBezTo>
                  <a:cubicBezTo>
                    <a:pt x="5715" y="9269603"/>
                    <a:pt x="0" y="9263888"/>
                    <a:pt x="0" y="9256903"/>
                  </a:cubicBezTo>
                  <a:close/>
                </a:path>
              </a:pathLst>
            </a:custGeom>
            <a:grpFill/>
            <a:ln w="12700">
              <a:solidFill>
                <a:srgbClr val="000000"/>
              </a:solidFill>
            </a:ln>
          </p:spPr>
          <p:txBody>
            <a:bodyPr/>
            <a:p>
              <a:endParaRPr lang="en-GB" altLang="en-US"/>
            </a:p>
          </p:txBody>
        </p:sp>
      </p:grpSp>
      <p:sp>
        <p:nvSpPr>
          <p:cNvPr id="62" name="Text Box 61"/>
          <p:cNvSpPr txBox="1"/>
          <p:nvPr>
            <p:custDataLst>
              <p:tags r:id="rId6"/>
            </p:custDataLst>
          </p:nvPr>
        </p:nvSpPr>
        <p:spPr>
          <a:xfrm>
            <a:off x="9448800" y="2307590"/>
            <a:ext cx="7564120" cy="2400300"/>
          </a:xfrm>
          <a:prstGeom prst="rect">
            <a:avLst/>
          </a:prstGeom>
        </p:spPr>
        <p:txBody>
          <a:bodyPr wrap="square">
            <a:noAutofit/>
          </a:bodyPr>
          <a:p>
            <a:pPr marL="0" indent="0" algn="ctr"/>
            <a:r>
              <a:rPr lang="en-US" altLang="en-GB" sz="2800" i="0">
                <a:solidFill>
                  <a:schemeClr val="tx1"/>
                </a:solidFill>
                <a:latin typeface="Montserrat Bold" panose="00000800000000000000" charset="0"/>
                <a:ea typeface="berkeleyMono"/>
                <a:cs typeface="Montserrat Bold" panose="00000800000000000000" charset="0"/>
              </a:rPr>
              <a:t>DISADVANTAGE</a:t>
            </a:r>
            <a:endParaRPr lang="en-US" altLang="en-GB" sz="2800" i="0">
              <a:solidFill>
                <a:schemeClr val="tx1"/>
              </a:solidFill>
              <a:latin typeface="Source Sans 3" panose="020B0303030403020204" charset="0"/>
              <a:ea typeface="berkeleyMono"/>
              <a:cs typeface="Source Sans 3" panose="020B0303030403020204" charset="0"/>
            </a:endParaRPr>
          </a:p>
          <a:p>
            <a:pPr marL="457200" indent="-457200" algn="l">
              <a:buFont typeface="Arial" panose="020B0604020202020204" pitchFamily="34" charset="0"/>
              <a:buChar char="•"/>
            </a:pPr>
            <a:r>
              <a:rPr lang="en-US" altLang="en-GB" sz="2800" i="0">
                <a:solidFill>
                  <a:schemeClr val="tx1"/>
                </a:solidFill>
                <a:latin typeface="Source Sans 3" panose="020B0303030403020204" charset="0"/>
                <a:ea typeface="berkeleyMono"/>
                <a:cs typeface="Source Sans 3" panose="020B0303030403020204" charset="0"/>
              </a:rPr>
              <a:t> Difficult scope management </a:t>
            </a:r>
            <a:endParaRPr lang="en-US" altLang="en-GB" sz="2800" i="0">
              <a:solidFill>
                <a:schemeClr val="tx1"/>
              </a:solidFill>
              <a:latin typeface="Source Sans 3" panose="020B0303030403020204" charset="0"/>
              <a:ea typeface="berkeleyMono"/>
              <a:cs typeface="Source Sans 3" panose="020B0303030403020204" charset="0"/>
            </a:endParaRPr>
          </a:p>
          <a:p>
            <a:pPr marL="457200" indent="-457200" algn="l">
              <a:buFont typeface="Arial" panose="020B0604020202020204" pitchFamily="34" charset="0"/>
              <a:buChar char="•"/>
            </a:pPr>
            <a:r>
              <a:rPr lang="en-US" altLang="en-GB" sz="2800" i="0">
                <a:solidFill>
                  <a:schemeClr val="tx1"/>
                </a:solidFill>
                <a:latin typeface="Source Sans 3" panose="020B0303030403020204" charset="0"/>
                <a:ea typeface="berkeleyMono"/>
                <a:cs typeface="Source Sans 3" panose="020B0303030403020204" charset="0"/>
              </a:rPr>
              <a:t> Requires experienced teams</a:t>
            </a:r>
            <a:endParaRPr lang="en-US" altLang="en-GB" sz="2800" i="0">
              <a:solidFill>
                <a:schemeClr val="tx1"/>
              </a:solidFill>
              <a:latin typeface="Source Sans 3" panose="020B0303030403020204" charset="0"/>
              <a:ea typeface="berkeleyMono"/>
              <a:cs typeface="Source Sans 3" panose="020B0303030403020204" charset="0"/>
            </a:endParaRPr>
          </a:p>
          <a:p>
            <a:pPr marL="457200" indent="-457200" algn="l">
              <a:buFont typeface="Arial" panose="020B0604020202020204" pitchFamily="34" charset="0"/>
              <a:buChar char="•"/>
            </a:pPr>
            <a:r>
              <a:rPr lang="en-US" altLang="en-GB" sz="2800" i="0">
                <a:solidFill>
                  <a:schemeClr val="tx1"/>
                </a:solidFill>
                <a:latin typeface="Source Sans 3" panose="020B0303030403020204" charset="0"/>
                <a:ea typeface="berkeleyMono"/>
                <a:cs typeface="Source Sans 3" panose="020B0303030403020204" charset="0"/>
              </a:rPr>
              <a:t> Not suitable for vague/unstable requirements    </a:t>
            </a:r>
            <a:endParaRPr lang="en-US" altLang="en-GB" sz="2800" i="0">
              <a:solidFill>
                <a:schemeClr val="tx1"/>
              </a:solidFill>
              <a:latin typeface="Source Sans 3" panose="020B0303030403020204" charset="0"/>
              <a:ea typeface="berkeleyMono"/>
              <a:cs typeface="Source Sans 3" panose="020B0303030403020204" charset="0"/>
            </a:endParaRPr>
          </a:p>
        </p:txBody>
      </p:sp>
      <p:grpSp>
        <p:nvGrpSpPr>
          <p:cNvPr id="63" name="Group 25"/>
          <p:cNvGrpSpPr/>
          <p:nvPr/>
        </p:nvGrpSpPr>
        <p:grpSpPr>
          <a:xfrm>
            <a:off x="798195" y="5008880"/>
            <a:ext cx="16641925" cy="2583170"/>
            <a:chOff x="-74542" y="-2077271"/>
            <a:chExt cx="11037189" cy="2217928"/>
          </a:xfrm>
        </p:grpSpPr>
        <p:sp>
          <p:nvSpPr>
            <p:cNvPr id="64" name="Freeform 26"/>
            <p:cNvSpPr/>
            <p:nvPr/>
          </p:nvSpPr>
          <p:spPr>
            <a:xfrm>
              <a:off x="-74542" y="-2077271"/>
              <a:ext cx="11037189" cy="2217928"/>
            </a:xfrm>
            <a:custGeom>
              <a:avLst/>
              <a:gdLst/>
              <a:ahLst/>
              <a:cxnLst/>
              <a:rect l="l" t="t" r="r" b="b"/>
              <a:pathLst>
                <a:path w="11037189" h="2217928">
                  <a:moveTo>
                    <a:pt x="0" y="32131"/>
                  </a:moveTo>
                  <a:cubicBezTo>
                    <a:pt x="0" y="14351"/>
                    <a:pt x="14351" y="0"/>
                    <a:pt x="32131" y="0"/>
                  </a:cubicBezTo>
                  <a:lnTo>
                    <a:pt x="11005058" y="0"/>
                  </a:lnTo>
                  <a:cubicBezTo>
                    <a:pt x="11022838" y="0"/>
                    <a:pt x="11037189" y="14351"/>
                    <a:pt x="11037189" y="32131"/>
                  </a:cubicBezTo>
                  <a:lnTo>
                    <a:pt x="11037189" y="2185797"/>
                  </a:lnTo>
                  <a:cubicBezTo>
                    <a:pt x="11037189" y="2203577"/>
                    <a:pt x="11022838" y="2217928"/>
                    <a:pt x="11005058" y="2217928"/>
                  </a:cubicBezTo>
                  <a:lnTo>
                    <a:pt x="32131" y="2217928"/>
                  </a:lnTo>
                  <a:cubicBezTo>
                    <a:pt x="14351" y="2217928"/>
                    <a:pt x="0" y="2203577"/>
                    <a:pt x="0" y="2185797"/>
                  </a:cubicBezTo>
                  <a:close/>
                </a:path>
              </a:pathLst>
            </a:custGeom>
            <a:solidFill>
              <a:srgbClr val="F2EEEE"/>
            </a:solidFill>
            <a:ln w="12700">
              <a:solidFill>
                <a:srgbClr val="000000"/>
              </a:solidFill>
            </a:ln>
          </p:spPr>
          <p:txBody>
            <a:bodyPr/>
            <a:p>
              <a:endParaRPr lang="en-GB" altLang="en-US"/>
            </a:p>
          </p:txBody>
        </p:sp>
      </p:grpSp>
      <p:grpSp>
        <p:nvGrpSpPr>
          <p:cNvPr id="65" name="Group 9"/>
          <p:cNvGrpSpPr/>
          <p:nvPr/>
        </p:nvGrpSpPr>
        <p:grpSpPr>
          <a:xfrm flipH="1">
            <a:off x="8991600" y="4998085"/>
            <a:ext cx="132080" cy="2564130"/>
            <a:chOff x="2687" y="-283893"/>
            <a:chExt cx="25400" cy="9269603"/>
          </a:xfrm>
          <a:gradFill>
            <a:gsLst>
              <a:gs pos="50000">
                <a:schemeClr val="tx1"/>
              </a:gs>
              <a:gs pos="0">
                <a:schemeClr val="tx1">
                  <a:lumMod val="25000"/>
                  <a:lumOff val="75000"/>
                </a:schemeClr>
              </a:gs>
              <a:gs pos="100000">
                <a:schemeClr val="tx1">
                  <a:lumMod val="85000"/>
                </a:schemeClr>
              </a:gs>
            </a:gsLst>
            <a:lin ang="5400000" scaled="1"/>
          </a:gradFill>
        </p:grpSpPr>
        <p:sp>
          <p:nvSpPr>
            <p:cNvPr id="66" name="Freeform 10"/>
            <p:cNvSpPr/>
            <p:nvPr/>
          </p:nvSpPr>
          <p:spPr>
            <a:xfrm>
              <a:off x="2687" y="-283893"/>
              <a:ext cx="25400" cy="9269603"/>
            </a:xfrm>
            <a:custGeom>
              <a:avLst/>
              <a:gdLst/>
              <a:ahLst/>
              <a:cxnLst/>
              <a:rect l="l" t="t" r="r" b="b"/>
              <a:pathLst>
                <a:path w="25400" h="9269603">
                  <a:moveTo>
                    <a:pt x="0" y="12700"/>
                  </a:moveTo>
                  <a:cubicBezTo>
                    <a:pt x="0" y="5715"/>
                    <a:pt x="5715" y="0"/>
                    <a:pt x="12700" y="0"/>
                  </a:cubicBezTo>
                  <a:cubicBezTo>
                    <a:pt x="19685" y="0"/>
                    <a:pt x="25400" y="5715"/>
                    <a:pt x="25400" y="12700"/>
                  </a:cubicBezTo>
                  <a:lnTo>
                    <a:pt x="25400" y="9256903"/>
                  </a:lnTo>
                  <a:cubicBezTo>
                    <a:pt x="25400" y="9263888"/>
                    <a:pt x="19685" y="9269603"/>
                    <a:pt x="12700" y="9269603"/>
                  </a:cubicBezTo>
                  <a:cubicBezTo>
                    <a:pt x="5715" y="9269603"/>
                    <a:pt x="0" y="9263888"/>
                    <a:pt x="0" y="9256903"/>
                  </a:cubicBezTo>
                  <a:close/>
                </a:path>
              </a:pathLst>
            </a:custGeom>
            <a:grpFill/>
            <a:ln w="12700">
              <a:solidFill>
                <a:srgbClr val="000000"/>
              </a:solidFill>
            </a:ln>
          </p:spPr>
          <p:txBody>
            <a:bodyPr/>
            <a:p>
              <a:endParaRPr lang="en-GB" altLang="en-US"/>
            </a:p>
          </p:txBody>
        </p:sp>
      </p:grpSp>
      <p:sp>
        <p:nvSpPr>
          <p:cNvPr id="67" name="Text Box 66"/>
          <p:cNvSpPr txBox="1"/>
          <p:nvPr/>
        </p:nvSpPr>
        <p:spPr>
          <a:xfrm>
            <a:off x="990600" y="5393055"/>
            <a:ext cx="7310755" cy="1814830"/>
          </a:xfrm>
          <a:prstGeom prst="rect">
            <a:avLst/>
          </a:prstGeom>
        </p:spPr>
        <p:txBody>
          <a:bodyPr wrap="square">
            <a:spAutoFit/>
          </a:bodyPr>
          <a:p>
            <a:pPr marL="0" indent="0" algn="ctr"/>
            <a:r>
              <a:rPr lang="en-US" altLang="en-GB" sz="2800" i="0">
                <a:solidFill>
                  <a:schemeClr val="tx1"/>
                </a:solidFill>
                <a:latin typeface="Source Sans 3" panose="020B0303030403020204" charset="0"/>
                <a:ea typeface="berkeleyMono"/>
                <a:cs typeface="Source Sans 3" panose="020B0303030403020204" charset="0"/>
              </a:rPr>
              <a:t> </a:t>
            </a:r>
            <a:r>
              <a:rPr lang="en-US" altLang="en-GB" sz="2800" i="0">
                <a:solidFill>
                  <a:schemeClr val="tx1"/>
                </a:solidFill>
                <a:latin typeface="Montserrat Bold" panose="00000800000000000000" charset="0"/>
                <a:ea typeface="berkeleyMono"/>
                <a:cs typeface="Montserrat Bold" panose="00000800000000000000" charset="0"/>
              </a:rPr>
              <a:t>BEST FOR                         </a:t>
            </a:r>
            <a:endParaRPr lang="en-US" altLang="en-US" sz="2800" i="0">
              <a:solidFill>
                <a:schemeClr val="tx1"/>
              </a:solidFill>
              <a:latin typeface="Source Sans 3" panose="020B0303030403020204" charset="0"/>
              <a:ea typeface="berkeleyMono"/>
              <a:cs typeface="Source Sans 3" panose="020B0303030403020204" charset="0"/>
            </a:endParaRPr>
          </a:p>
          <a:p>
            <a:pPr marL="457200" indent="-457200" algn="l">
              <a:buFont typeface="Arial" panose="020B0604020202020204" pitchFamily="34" charset="0"/>
              <a:buChar char="•"/>
            </a:pPr>
            <a:r>
              <a:rPr lang="en-US" altLang="en-GB" sz="2800" i="0">
                <a:solidFill>
                  <a:schemeClr val="tx1"/>
                </a:solidFill>
                <a:latin typeface="Source Sans 3" panose="020B0303030403020204" charset="0"/>
                <a:ea typeface="berkeleyMono"/>
                <a:cs typeface="Source Sans 3" panose="020B0303030403020204" charset="0"/>
              </a:rPr>
              <a:t>Well-defined projects     </a:t>
            </a:r>
            <a:endParaRPr lang="en-US" altLang="en-US" sz="2800" i="0">
              <a:solidFill>
                <a:schemeClr val="tx1"/>
              </a:solidFill>
              <a:latin typeface="Source Sans 3" panose="020B0303030403020204" charset="0"/>
              <a:ea typeface="berkeleyMono"/>
              <a:cs typeface="Source Sans 3" panose="020B0303030403020204" charset="0"/>
            </a:endParaRPr>
          </a:p>
          <a:p>
            <a:pPr marL="457200" indent="-457200" algn="l">
              <a:buFont typeface="Arial" panose="020B0604020202020204" pitchFamily="34" charset="0"/>
              <a:buChar char="•"/>
            </a:pPr>
            <a:r>
              <a:rPr lang="en-US" altLang="en-GB" sz="2800" i="0">
                <a:solidFill>
                  <a:schemeClr val="tx1"/>
                </a:solidFill>
                <a:latin typeface="Source Sans 3" panose="020B0303030403020204" charset="0"/>
                <a:ea typeface="berkeleyMono"/>
                <a:cs typeface="Source Sans 3" panose="020B0303030403020204" charset="0"/>
              </a:rPr>
              <a:t>High-risk (aerospace, etc.)       </a:t>
            </a:r>
            <a:endParaRPr lang="en-US" altLang="en-GB" sz="2800" i="0">
              <a:solidFill>
                <a:schemeClr val="tx1"/>
              </a:solidFill>
              <a:latin typeface="Source Sans 3" panose="020B0303030403020204" charset="0"/>
              <a:ea typeface="berkeleyMono"/>
              <a:cs typeface="Source Sans 3" panose="020B0303030403020204" charset="0"/>
            </a:endParaRPr>
          </a:p>
          <a:p>
            <a:pPr marL="457200" indent="-457200" algn="l">
              <a:buFont typeface="Arial" panose="020B0604020202020204" pitchFamily="34" charset="0"/>
              <a:buChar char="•"/>
            </a:pPr>
            <a:r>
              <a:rPr lang="en-US" altLang="en-GB" sz="2800" i="0">
                <a:solidFill>
                  <a:schemeClr val="tx1"/>
                </a:solidFill>
                <a:latin typeface="Source Sans 3" panose="020B0303030403020204" charset="0"/>
                <a:ea typeface="berkeleyMono"/>
                <a:cs typeface="Source Sans 3" panose="020B0303030403020204" charset="0"/>
              </a:rPr>
              <a:t>Fixed budget &amp; scope              </a:t>
            </a:r>
            <a:endParaRPr lang="en-US" altLang="en-GB" sz="2800" i="0">
              <a:solidFill>
                <a:schemeClr val="tx1"/>
              </a:solidFill>
              <a:latin typeface="Source Sans 3" panose="020B0303030403020204" charset="0"/>
              <a:ea typeface="berkeleyMono"/>
              <a:cs typeface="Source Sans 3" panose="020B0303030403020204" charset="0"/>
            </a:endParaRPr>
          </a:p>
        </p:txBody>
      </p:sp>
      <p:sp>
        <p:nvSpPr>
          <p:cNvPr id="68" name="Text Box 67"/>
          <p:cNvSpPr txBox="1"/>
          <p:nvPr/>
        </p:nvSpPr>
        <p:spPr>
          <a:xfrm>
            <a:off x="9448800" y="5184775"/>
            <a:ext cx="7377430" cy="2383790"/>
          </a:xfrm>
          <a:prstGeom prst="rect">
            <a:avLst/>
          </a:prstGeom>
        </p:spPr>
        <p:txBody>
          <a:bodyPr wrap="square">
            <a:noAutofit/>
          </a:bodyPr>
          <a:p>
            <a:pPr marL="0" indent="0" algn="ctr"/>
            <a:r>
              <a:rPr lang="en-US" altLang="en-GB" sz="2800" i="0">
                <a:solidFill>
                  <a:schemeClr val="tx1"/>
                </a:solidFill>
                <a:latin typeface="Montserrat Bold" panose="00000800000000000000" charset="0"/>
                <a:ea typeface="berkeleyMono"/>
                <a:cs typeface="Montserrat Bold" panose="00000800000000000000" charset="0"/>
              </a:rPr>
              <a:t>BEST FOR</a:t>
            </a:r>
            <a:endParaRPr lang="en-US" altLang="en-GB" sz="2800" i="0">
              <a:solidFill>
                <a:schemeClr val="tx1"/>
              </a:solidFill>
              <a:latin typeface="Source Sans 3" panose="020B0303030403020204" charset="0"/>
              <a:ea typeface="berkeleyMono"/>
              <a:cs typeface="Source Sans 3" panose="020B0303030403020204" charset="0"/>
            </a:endParaRPr>
          </a:p>
          <a:p>
            <a:pPr marL="457200" indent="-457200" algn="l">
              <a:buFont typeface="Arial" panose="020B0604020202020204" pitchFamily="34" charset="0"/>
              <a:buChar char="•"/>
            </a:pPr>
            <a:r>
              <a:rPr lang="en-US" altLang="en-GB" sz="2800" i="0">
                <a:solidFill>
                  <a:schemeClr val="tx1"/>
                </a:solidFill>
                <a:latin typeface="Source Sans 3" panose="020B0303030403020204" charset="0"/>
                <a:ea typeface="berkeleyMono"/>
                <a:cs typeface="Source Sans 3" panose="020B0303030403020204" charset="0"/>
              </a:rPr>
              <a:t> Dynamic, evolving projects   </a:t>
            </a:r>
            <a:endParaRPr lang="en-US" altLang="en-GB" sz="2800" i="0">
              <a:solidFill>
                <a:schemeClr val="tx1"/>
              </a:solidFill>
              <a:latin typeface="Source Sans 3" panose="020B0303030403020204" charset="0"/>
              <a:ea typeface="berkeleyMono"/>
              <a:cs typeface="Source Sans 3" panose="020B0303030403020204" charset="0"/>
            </a:endParaRPr>
          </a:p>
          <a:p>
            <a:pPr marL="457200" indent="-457200" algn="l">
              <a:buFont typeface="Arial" panose="020B0604020202020204" pitchFamily="34" charset="0"/>
              <a:buChar char="•"/>
            </a:pPr>
            <a:r>
              <a:rPr lang="en-US" altLang="en-GB" sz="2800" i="0">
                <a:solidFill>
                  <a:schemeClr val="tx1"/>
                </a:solidFill>
                <a:latin typeface="Source Sans 3" panose="020B0303030403020204" charset="0"/>
                <a:ea typeface="berkeleyMono"/>
                <a:cs typeface="Source Sans 3" panose="020B0303030403020204" charset="0"/>
              </a:rPr>
              <a:t> Customer collaboration projects </a:t>
            </a:r>
            <a:endParaRPr lang="en-US" altLang="en-GB" sz="2800" i="0">
              <a:solidFill>
                <a:schemeClr val="tx1"/>
              </a:solidFill>
              <a:latin typeface="Source Sans 3" panose="020B0303030403020204" charset="0"/>
              <a:ea typeface="berkeleyMono"/>
              <a:cs typeface="Source Sans 3" panose="020B0303030403020204" charset="0"/>
            </a:endParaRPr>
          </a:p>
          <a:p>
            <a:pPr marL="457200" indent="-457200" algn="l">
              <a:buFont typeface="Arial" panose="020B0604020202020204" pitchFamily="34" charset="0"/>
              <a:buChar char="•"/>
            </a:pPr>
            <a:r>
              <a:rPr lang="en-US" altLang="en-GB" sz="2800" i="0">
                <a:solidFill>
                  <a:schemeClr val="tx1"/>
                </a:solidFill>
                <a:latin typeface="Source Sans 3" panose="020B0303030403020204" charset="0"/>
                <a:ea typeface="berkeleyMono"/>
                <a:cs typeface="Source Sans 3" panose="020B0303030403020204" charset="0"/>
              </a:rPr>
              <a:t> Innovation &amp; rapid delivery </a:t>
            </a:r>
            <a:endParaRPr lang="en-US" altLang="en-GB" sz="2800" i="0">
              <a:solidFill>
                <a:schemeClr val="tx1"/>
              </a:solidFill>
              <a:latin typeface="Source Sans 3" panose="020B0303030403020204" charset="0"/>
              <a:ea typeface="berkeleyMono"/>
              <a:cs typeface="Source Sans 3" panose="020B030303040302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id="8" name="TextBox 8"/>
          <p:cNvSpPr txBox="1"/>
          <p:nvPr/>
        </p:nvSpPr>
        <p:spPr>
          <a:xfrm>
            <a:off x="457200" y="266700"/>
            <a:ext cx="10973435" cy="1762760"/>
          </a:xfrm>
          <a:prstGeom prst="rect">
            <a:avLst/>
          </a:prstGeom>
        </p:spPr>
        <p:txBody>
          <a:bodyPr wrap="square" lIns="0" tIns="0" rIns="0" bIns="0" rtlCol="0" anchor="t">
            <a:spAutoFit/>
          </a:bodyPr>
          <a:lstStyle/>
          <a:p>
            <a:pPr algn="l">
              <a:lnSpc>
                <a:spcPts val="6875"/>
              </a:lnSpc>
            </a:pPr>
            <a:r>
              <a:rPr lang="en-US" sz="3600" b="1">
                <a:solidFill>
                  <a:srgbClr val="000000"/>
                </a:solidFill>
                <a:latin typeface="Montserrat Bold" panose="00000800000000000000"/>
                <a:ea typeface="Montserrat Bold" panose="00000800000000000000"/>
                <a:cs typeface="Montserrat Bold" panose="00000800000000000000"/>
                <a:sym typeface="Montserrat Bold" panose="00000800000000000000"/>
              </a:rPr>
              <a:t>Bridging the Gap: The Need for a Decision Model</a:t>
            </a:r>
            <a:endParaRPr lang="en-US" sz="36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9" name="TextBox 9"/>
          <p:cNvSpPr txBox="1"/>
          <p:nvPr/>
        </p:nvSpPr>
        <p:spPr>
          <a:xfrm>
            <a:off x="838200" y="2095500"/>
            <a:ext cx="16847185" cy="929640"/>
          </a:xfrm>
          <a:prstGeom prst="rect">
            <a:avLst/>
          </a:prstGeom>
        </p:spPr>
        <p:txBody>
          <a:bodyPr wrap="square" lIns="0" tIns="0" rIns="0" bIns="0" rtlCol="0" anchor="t">
            <a:spAutoFit/>
          </a:bodyPr>
          <a:lstStyle/>
          <a:p>
            <a:pPr algn="l">
              <a:lnSpc>
                <a:spcPts val="3625"/>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The primary motivation for this research is the lack of a practical, empirically grounded decision model to help practitioners select between Agile and Waterfall project management approaches for specific projects.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10" name="Group 10"/>
          <p:cNvGrpSpPr/>
          <p:nvPr/>
        </p:nvGrpSpPr>
        <p:grpSpPr>
          <a:xfrm>
            <a:off x="533400" y="2095500"/>
            <a:ext cx="121920" cy="1259205"/>
            <a:chOff x="0" y="0"/>
            <a:chExt cx="50800" cy="3393282"/>
          </a:xfrm>
        </p:grpSpPr>
        <p:sp>
          <p:nvSpPr>
            <p:cNvPr id="11" name="Freeform 11"/>
            <p:cNvSpPr/>
            <p:nvPr/>
          </p:nvSpPr>
          <p:spPr>
            <a:xfrm>
              <a:off x="0" y="0"/>
              <a:ext cx="50800" cy="3393313"/>
            </a:xfrm>
            <a:custGeom>
              <a:avLst/>
              <a:gdLst/>
              <a:ahLst/>
              <a:cxnLst/>
              <a:rect l="l" t="t" r="r" b="b"/>
              <a:pathLst>
                <a:path w="50800" h="3393313">
                  <a:moveTo>
                    <a:pt x="0" y="0"/>
                  </a:moveTo>
                  <a:lnTo>
                    <a:pt x="50800" y="0"/>
                  </a:lnTo>
                  <a:lnTo>
                    <a:pt x="50800" y="3393313"/>
                  </a:lnTo>
                  <a:lnTo>
                    <a:pt x="0" y="3393313"/>
                  </a:lnTo>
                  <a:close/>
                </a:path>
              </a:pathLst>
            </a:custGeom>
            <a:solidFill>
              <a:srgbClr val="2D2E34"/>
            </a:solidFill>
            <a:ln w="12700">
              <a:solidFill>
                <a:srgbClr val="000000"/>
              </a:solidFill>
            </a:ln>
          </p:spPr>
        </p:sp>
      </p:grpSp>
      <p:sp>
        <p:nvSpPr>
          <p:cNvPr id="12" name="TextBox 12"/>
          <p:cNvSpPr txBox="1"/>
          <p:nvPr/>
        </p:nvSpPr>
        <p:spPr>
          <a:xfrm>
            <a:off x="533400" y="3408045"/>
            <a:ext cx="17013555" cy="1586230"/>
          </a:xfrm>
          <a:prstGeom prst="rect">
            <a:avLst/>
          </a:prstGeom>
        </p:spPr>
        <p:txBody>
          <a:bodyPr wrap="square" lIns="0" tIns="0" rIns="0" bIns="0" rtlCol="0" anchor="t">
            <a:noAutofit/>
          </a:bodyPr>
          <a:lstStyle/>
          <a:p>
            <a:pPr algn="l">
              <a:lnSpc>
                <a:spcPts val="3625"/>
              </a:lnSpc>
            </a:pPr>
            <a:r>
              <a:rPr lang="en-US" altLang="en-GB" sz="2800">
                <a:solidFill>
                  <a:srgbClr val="3D3838"/>
                </a:solidFill>
                <a:latin typeface="Source Sans 3" panose="020B0303030403020204"/>
                <a:ea typeface="Source Sans 3" panose="020B0303030403020204"/>
                <a:cs typeface="Source Sans 3" panose="020B0303030403020204"/>
                <a:sym typeface="Source Sans 3" panose="020B0303030403020204"/>
              </a:rPr>
              <a:t>This study aims to address a gap in project management by providing a clear, evidence-based model to help practitioners choose the most suitable project methodology instead of relying on intuition.</a:t>
            </a:r>
            <a:endParaRPr lang="en-US" altLang="en-GB"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a:p>
            <a:pPr algn="l">
              <a:lnSpc>
                <a:spcPts val="3625"/>
              </a:lnSpc>
            </a:pPr>
            <a:endParaRPr lang="en-US" altLang="en-GB"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3" name="Text Box 12"/>
          <p:cNvSpPr txBox="1"/>
          <p:nvPr/>
        </p:nvSpPr>
        <p:spPr>
          <a:xfrm>
            <a:off x="381000" y="4686300"/>
            <a:ext cx="17754600" cy="796290"/>
          </a:xfrm>
          <a:prstGeom prst="rect">
            <a:avLst/>
          </a:prstGeom>
          <a:noFill/>
        </p:spPr>
        <p:txBody>
          <a:bodyPr wrap="square" rtlCol="0" anchor="t">
            <a:spAutoFit/>
          </a:bodyPr>
          <a:p>
            <a:pPr algn="l">
              <a:lnSpc>
                <a:spcPts val="5500"/>
              </a:lnSpc>
            </a:pPr>
            <a:r>
              <a:rPr lang="en-US" sz="3600" b="1">
                <a:solidFill>
                  <a:srgbClr val="000000"/>
                </a:solidFill>
                <a:latin typeface="Montserrat Bold" panose="00000800000000000000"/>
                <a:ea typeface="Montserrat Bold" panose="00000800000000000000"/>
                <a:cs typeface="Montserrat Bold" panose="00000800000000000000"/>
                <a:sym typeface="Montserrat Bold" panose="00000800000000000000"/>
              </a:rPr>
              <a:t>The Research Imperative: Why Methodology Matters</a:t>
            </a:r>
            <a:endParaRPr lang="en-US" altLang="en-US" sz="36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8" name="TextBox 12"/>
          <p:cNvSpPr txBox="1"/>
          <p:nvPr>
            <p:custDataLst>
              <p:tags r:id="rId1"/>
            </p:custDataLst>
          </p:nvPr>
        </p:nvSpPr>
        <p:spPr>
          <a:xfrm>
            <a:off x="2133600" y="6195695"/>
            <a:ext cx="5700395" cy="352425"/>
          </a:xfrm>
          <a:prstGeom prst="rect">
            <a:avLst/>
          </a:prstGeom>
        </p:spPr>
        <p:txBody>
          <a:bodyPr wrap="square" lIns="0" tIns="0" rIns="0" bIns="0" rtlCol="0" anchor="t">
            <a:spAutoFit/>
          </a:bodyPr>
          <a:lstStyle/>
          <a:p>
            <a:pPr algn="l">
              <a:lnSpc>
                <a:spcPts val="2750"/>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Unvalidated Decision-Making</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3" name="TextBox 19"/>
          <p:cNvSpPr txBox="1"/>
          <p:nvPr>
            <p:custDataLst>
              <p:tags r:id="rId2"/>
            </p:custDataLst>
          </p:nvPr>
        </p:nvSpPr>
        <p:spPr>
          <a:xfrm>
            <a:off x="2133600" y="7718425"/>
            <a:ext cx="5662295" cy="352425"/>
          </a:xfrm>
          <a:prstGeom prst="rect">
            <a:avLst/>
          </a:prstGeom>
        </p:spPr>
        <p:txBody>
          <a:bodyPr wrap="square" lIns="0" tIns="0" rIns="0" bIns="0" rtlCol="0" anchor="t">
            <a:spAutoFit/>
          </a:bodyPr>
          <a:lstStyle/>
          <a:p>
            <a:pPr algn="l">
              <a:lnSpc>
                <a:spcPts val="2750"/>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Impact of Poor Selection</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8" name="TextBox 26"/>
          <p:cNvSpPr txBox="1"/>
          <p:nvPr>
            <p:custDataLst>
              <p:tags r:id="rId3"/>
            </p:custDataLst>
          </p:nvPr>
        </p:nvSpPr>
        <p:spPr>
          <a:xfrm>
            <a:off x="2133600" y="9105900"/>
            <a:ext cx="4003675" cy="352425"/>
          </a:xfrm>
          <a:prstGeom prst="rect">
            <a:avLst/>
          </a:prstGeom>
        </p:spPr>
        <p:txBody>
          <a:bodyPr wrap="square" lIns="0" tIns="0" rIns="0" bIns="0" rtlCol="0" anchor="t">
            <a:spAutoFit/>
          </a:bodyPr>
          <a:lstStyle/>
          <a:p>
            <a:pPr algn="l">
              <a:lnSpc>
                <a:spcPts val="2750"/>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Consequences</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40" name="Group 9"/>
          <p:cNvGrpSpPr/>
          <p:nvPr>
            <p:custDataLst>
              <p:tags r:id="rId4"/>
            </p:custDataLst>
          </p:nvPr>
        </p:nvGrpSpPr>
        <p:grpSpPr>
          <a:xfrm>
            <a:off x="892175" y="6160770"/>
            <a:ext cx="755650" cy="725805"/>
            <a:chOff x="0" y="0"/>
            <a:chExt cx="987227" cy="987227"/>
          </a:xfrm>
        </p:grpSpPr>
        <p:sp>
          <p:nvSpPr>
            <p:cNvPr id="41" name="Freeform 10"/>
            <p:cNvSpPr/>
            <p:nvPr>
              <p:custDataLst>
                <p:tags r:id="rId5"/>
              </p:custDataLst>
            </p:nvPr>
          </p:nvSpPr>
          <p:spPr>
            <a:xfrm>
              <a:off x="0" y="0"/>
              <a:ext cx="987171" cy="987171"/>
            </a:xfrm>
            <a:custGeom>
              <a:avLst/>
              <a:gdLst/>
              <a:ahLst/>
              <a:cxnLst/>
              <a:rect l="l" t="t" r="r" b="b"/>
              <a:pathLst>
                <a:path w="987171" h="987171">
                  <a:moveTo>
                    <a:pt x="0" y="493649"/>
                  </a:moveTo>
                  <a:cubicBezTo>
                    <a:pt x="0" y="220980"/>
                    <a:pt x="220980" y="0"/>
                    <a:pt x="493649" y="0"/>
                  </a:cubicBezTo>
                  <a:cubicBezTo>
                    <a:pt x="766318" y="0"/>
                    <a:pt x="987171" y="220980"/>
                    <a:pt x="987171" y="493649"/>
                  </a:cubicBezTo>
                  <a:cubicBezTo>
                    <a:pt x="987171" y="766318"/>
                    <a:pt x="766191" y="987171"/>
                    <a:pt x="493649" y="987171"/>
                  </a:cubicBezTo>
                  <a:cubicBezTo>
                    <a:pt x="221107" y="987171"/>
                    <a:pt x="0" y="766191"/>
                    <a:pt x="0" y="493649"/>
                  </a:cubicBezTo>
                  <a:close/>
                </a:path>
              </a:pathLst>
            </a:custGeom>
            <a:solidFill>
              <a:srgbClr val="2D2E34"/>
            </a:solidFill>
            <a:ln w="12700">
              <a:solidFill>
                <a:srgbClr val="000000"/>
              </a:solidFill>
            </a:ln>
          </p:spPr>
        </p:sp>
      </p:grpSp>
      <p:sp>
        <p:nvSpPr>
          <p:cNvPr id="42" name="Freeform 11" descr="preencoded.png"/>
          <p:cNvSpPr/>
          <p:nvPr>
            <p:custDataLst>
              <p:tags r:id="rId6"/>
            </p:custDataLst>
          </p:nvPr>
        </p:nvSpPr>
        <p:spPr>
          <a:xfrm>
            <a:off x="990600" y="6261735"/>
            <a:ext cx="438150" cy="388620"/>
          </a:xfrm>
          <a:custGeom>
            <a:avLst/>
            <a:gdLst/>
            <a:ahLst/>
            <a:cxnLst/>
            <a:rect l="l" t="t" r="r" b="b"/>
            <a:pathLst>
              <a:path w="333077" h="333078">
                <a:moveTo>
                  <a:pt x="0" y="0"/>
                </a:moveTo>
                <a:lnTo>
                  <a:pt x="333078" y="0"/>
                </a:lnTo>
                <a:lnTo>
                  <a:pt x="333078" y="333078"/>
                </a:lnTo>
                <a:lnTo>
                  <a:pt x="0" y="333078"/>
                </a:lnTo>
                <a:lnTo>
                  <a:pt x="0" y="0"/>
                </a:lnTo>
                <a:close/>
              </a:path>
            </a:pathLst>
          </a:custGeom>
          <a:blipFill>
            <a:blip r:embed="rId7">
              <a:extLst>
                <a:ext uri="{96DAC541-7B7A-43D3-8B79-37D633B846F1}">
                  <asvg:svgBlip xmlns:asvg="http://schemas.microsoft.com/office/drawing/2016/SVG/main" r:embed="rId8"/>
                </a:ext>
              </a:extLst>
            </a:blip>
            <a:stretch>
              <a:fillRect t="-1428" b="-1428"/>
            </a:stretch>
          </a:blipFill>
        </p:spPr>
      </p:sp>
      <p:grpSp>
        <p:nvGrpSpPr>
          <p:cNvPr id="43" name="Group 16"/>
          <p:cNvGrpSpPr/>
          <p:nvPr>
            <p:custDataLst>
              <p:tags r:id="rId9"/>
            </p:custDataLst>
          </p:nvPr>
        </p:nvGrpSpPr>
        <p:grpSpPr>
          <a:xfrm>
            <a:off x="892175" y="7546340"/>
            <a:ext cx="784225" cy="603250"/>
            <a:chOff x="0" y="0"/>
            <a:chExt cx="987227" cy="987227"/>
          </a:xfrm>
        </p:grpSpPr>
        <p:sp>
          <p:nvSpPr>
            <p:cNvPr id="44" name="Freeform 17"/>
            <p:cNvSpPr/>
            <p:nvPr>
              <p:custDataLst>
                <p:tags r:id="rId10"/>
              </p:custDataLst>
            </p:nvPr>
          </p:nvSpPr>
          <p:spPr>
            <a:xfrm>
              <a:off x="0" y="0"/>
              <a:ext cx="987171" cy="987171"/>
            </a:xfrm>
            <a:custGeom>
              <a:avLst/>
              <a:gdLst/>
              <a:ahLst/>
              <a:cxnLst/>
              <a:rect l="l" t="t" r="r" b="b"/>
              <a:pathLst>
                <a:path w="987171" h="987171">
                  <a:moveTo>
                    <a:pt x="0" y="493649"/>
                  </a:moveTo>
                  <a:cubicBezTo>
                    <a:pt x="0" y="220980"/>
                    <a:pt x="220980" y="0"/>
                    <a:pt x="493649" y="0"/>
                  </a:cubicBezTo>
                  <a:cubicBezTo>
                    <a:pt x="766318" y="0"/>
                    <a:pt x="987171" y="220980"/>
                    <a:pt x="987171" y="493649"/>
                  </a:cubicBezTo>
                  <a:cubicBezTo>
                    <a:pt x="987171" y="766318"/>
                    <a:pt x="766191" y="987171"/>
                    <a:pt x="493649" y="987171"/>
                  </a:cubicBezTo>
                  <a:cubicBezTo>
                    <a:pt x="221107" y="987171"/>
                    <a:pt x="0" y="766191"/>
                    <a:pt x="0" y="493649"/>
                  </a:cubicBezTo>
                  <a:close/>
                </a:path>
              </a:pathLst>
            </a:custGeom>
            <a:solidFill>
              <a:srgbClr val="2D2E34"/>
            </a:solidFill>
            <a:ln w="12700">
              <a:solidFill>
                <a:srgbClr val="000000"/>
              </a:solidFill>
            </a:ln>
          </p:spPr>
        </p:sp>
      </p:grpSp>
      <p:sp>
        <p:nvSpPr>
          <p:cNvPr id="45" name="Freeform 18" descr="preencoded.png"/>
          <p:cNvSpPr/>
          <p:nvPr>
            <p:custDataLst>
              <p:tags r:id="rId11"/>
            </p:custDataLst>
          </p:nvPr>
        </p:nvSpPr>
        <p:spPr>
          <a:xfrm>
            <a:off x="1066800" y="7665720"/>
            <a:ext cx="438150" cy="388620"/>
          </a:xfrm>
          <a:custGeom>
            <a:avLst/>
            <a:gdLst/>
            <a:ahLst/>
            <a:cxnLst/>
            <a:rect l="l" t="t" r="r" b="b"/>
            <a:pathLst>
              <a:path w="333077" h="333078">
                <a:moveTo>
                  <a:pt x="0" y="0"/>
                </a:moveTo>
                <a:lnTo>
                  <a:pt x="333078" y="0"/>
                </a:lnTo>
                <a:lnTo>
                  <a:pt x="333078" y="333078"/>
                </a:lnTo>
                <a:lnTo>
                  <a:pt x="0" y="333078"/>
                </a:lnTo>
                <a:lnTo>
                  <a:pt x="0" y="0"/>
                </a:lnTo>
                <a:close/>
              </a:path>
            </a:pathLst>
          </a:custGeom>
          <a:blipFill>
            <a:blip r:embed="rId12">
              <a:extLst>
                <a:ext uri="{96DAC541-7B7A-43D3-8B79-37D633B846F1}">
                  <asvg:svgBlip xmlns:asvg="http://schemas.microsoft.com/office/drawing/2016/SVG/main" r:embed="rId13"/>
                </a:ext>
              </a:extLst>
            </a:blip>
            <a:stretch>
              <a:fillRect t="-15714" b="-15714"/>
            </a:stretch>
          </a:blipFill>
        </p:spPr>
      </p:sp>
      <p:grpSp>
        <p:nvGrpSpPr>
          <p:cNvPr id="46" name="Group 23"/>
          <p:cNvGrpSpPr/>
          <p:nvPr>
            <p:custDataLst>
              <p:tags r:id="rId14"/>
            </p:custDataLst>
          </p:nvPr>
        </p:nvGrpSpPr>
        <p:grpSpPr>
          <a:xfrm>
            <a:off x="838200" y="8834120"/>
            <a:ext cx="837565" cy="726440"/>
            <a:chOff x="0" y="0"/>
            <a:chExt cx="987227" cy="987227"/>
          </a:xfrm>
        </p:grpSpPr>
        <p:sp>
          <p:nvSpPr>
            <p:cNvPr id="47" name="Freeform 24"/>
            <p:cNvSpPr/>
            <p:nvPr>
              <p:custDataLst>
                <p:tags r:id="rId15"/>
              </p:custDataLst>
            </p:nvPr>
          </p:nvSpPr>
          <p:spPr>
            <a:xfrm>
              <a:off x="0" y="0"/>
              <a:ext cx="987171" cy="987171"/>
            </a:xfrm>
            <a:custGeom>
              <a:avLst/>
              <a:gdLst/>
              <a:ahLst/>
              <a:cxnLst/>
              <a:rect l="l" t="t" r="r" b="b"/>
              <a:pathLst>
                <a:path w="987171" h="987171">
                  <a:moveTo>
                    <a:pt x="0" y="493649"/>
                  </a:moveTo>
                  <a:cubicBezTo>
                    <a:pt x="0" y="220980"/>
                    <a:pt x="220980" y="0"/>
                    <a:pt x="493649" y="0"/>
                  </a:cubicBezTo>
                  <a:cubicBezTo>
                    <a:pt x="766318" y="0"/>
                    <a:pt x="987171" y="220980"/>
                    <a:pt x="987171" y="493649"/>
                  </a:cubicBezTo>
                  <a:cubicBezTo>
                    <a:pt x="987171" y="766318"/>
                    <a:pt x="766191" y="987171"/>
                    <a:pt x="493649" y="987171"/>
                  </a:cubicBezTo>
                  <a:cubicBezTo>
                    <a:pt x="221107" y="987171"/>
                    <a:pt x="0" y="766191"/>
                    <a:pt x="0" y="493649"/>
                  </a:cubicBezTo>
                  <a:close/>
                </a:path>
              </a:pathLst>
            </a:custGeom>
            <a:solidFill>
              <a:srgbClr val="2D2E34"/>
            </a:solidFill>
            <a:ln w="12700">
              <a:solidFill>
                <a:srgbClr val="000000"/>
              </a:solidFill>
            </a:ln>
          </p:spPr>
        </p:sp>
      </p:grpSp>
      <p:sp>
        <p:nvSpPr>
          <p:cNvPr id="48" name="Freeform 25" descr="preencoded.png"/>
          <p:cNvSpPr/>
          <p:nvPr>
            <p:custDataLst>
              <p:tags r:id="rId16"/>
            </p:custDataLst>
          </p:nvPr>
        </p:nvSpPr>
        <p:spPr>
          <a:xfrm>
            <a:off x="1143000" y="9069705"/>
            <a:ext cx="438150" cy="388620"/>
          </a:xfrm>
          <a:custGeom>
            <a:avLst/>
            <a:gdLst/>
            <a:ahLst/>
            <a:cxnLst/>
            <a:rect l="l" t="t" r="r" b="b"/>
            <a:pathLst>
              <a:path w="333077" h="333078">
                <a:moveTo>
                  <a:pt x="0" y="0"/>
                </a:moveTo>
                <a:lnTo>
                  <a:pt x="333078" y="0"/>
                </a:lnTo>
                <a:lnTo>
                  <a:pt x="333078" y="333078"/>
                </a:lnTo>
                <a:lnTo>
                  <a:pt x="0" y="333078"/>
                </a:lnTo>
                <a:lnTo>
                  <a:pt x="0" y="0"/>
                </a:lnTo>
                <a:close/>
              </a:path>
            </a:pathLst>
          </a:custGeom>
          <a:blipFill>
            <a:blip r:embed="rId17">
              <a:extLst>
                <a:ext uri="{96DAC541-7B7A-43D3-8B79-37D633B846F1}">
                  <asvg:svgBlip xmlns:asvg="http://schemas.microsoft.com/office/drawing/2016/SVG/main" r:embed="rId18"/>
                </a:ext>
              </a:extLst>
            </a:blip>
            <a:stretch>
              <a:fillRect l="-8571" r="-8571"/>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id="6" name="TextBox 6"/>
          <p:cNvSpPr txBox="1"/>
          <p:nvPr/>
        </p:nvSpPr>
        <p:spPr>
          <a:xfrm>
            <a:off x="1079748" y="839540"/>
            <a:ext cx="16028194" cy="764084"/>
          </a:xfrm>
          <a:prstGeom prst="rect">
            <a:avLst/>
          </a:prstGeom>
        </p:spPr>
        <p:txBody>
          <a:bodyPr lIns="0" tIns="0" rIns="0" bIns="0" rtlCol="0" anchor="t">
            <a:spAutoFit/>
          </a:bodyPr>
          <a:lstStyle/>
          <a:p>
            <a:pPr algn="l">
              <a:lnSpc>
                <a:spcPts val="5810"/>
              </a:lnSpc>
            </a:pPr>
            <a:r>
              <a:rPr lang="en-US" sz="4685" b="1">
                <a:solidFill>
                  <a:srgbClr val="000000"/>
                </a:solidFill>
                <a:latin typeface="Montserrat Bold" panose="00000800000000000000"/>
                <a:ea typeface="Montserrat Bold" panose="00000800000000000000"/>
                <a:cs typeface="Montserrat Bold" panose="00000800000000000000"/>
                <a:sym typeface="Montserrat Bold" panose="00000800000000000000"/>
              </a:rPr>
              <a:t>Research Design &amp; Methodology: Modeling Process</a:t>
            </a:r>
            <a:endParaRPr lang="en-US" sz="4685"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7" name="TextBox 7"/>
          <p:cNvSpPr txBox="1"/>
          <p:nvPr/>
        </p:nvSpPr>
        <p:spPr>
          <a:xfrm>
            <a:off x="1079748" y="2324309"/>
            <a:ext cx="16128504" cy="784225"/>
          </a:xfrm>
          <a:prstGeom prst="rect">
            <a:avLst/>
          </a:prstGeom>
        </p:spPr>
        <p:txBody>
          <a:bodyPr lIns="0" tIns="0" rIns="0" bIns="0" rtlCol="0" anchor="t">
            <a:spAutoFit/>
          </a:bodyPr>
          <a:lstStyle/>
          <a:p>
            <a:pPr algn="l">
              <a:lnSpc>
                <a:spcPts val="306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The development of the decision model rigorously followed the established modeling process put forth by Adam, D. (1997), ensuring a systematic and well-founded approach to its creation.</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8" name="Group 8"/>
          <p:cNvGrpSpPr/>
          <p:nvPr/>
        </p:nvGrpSpPr>
        <p:grpSpPr>
          <a:xfrm>
            <a:off x="1065460" y="3195489"/>
            <a:ext cx="7961710" cy="1926580"/>
            <a:chOff x="0" y="0"/>
            <a:chExt cx="10615613" cy="2568773"/>
          </a:xfrm>
        </p:grpSpPr>
        <p:sp>
          <p:nvSpPr>
            <p:cNvPr id="9" name="Freeform 9"/>
            <p:cNvSpPr/>
            <p:nvPr/>
          </p:nvSpPr>
          <p:spPr>
            <a:xfrm>
              <a:off x="19050" y="19050"/>
              <a:ext cx="10577576" cy="2530602"/>
            </a:xfrm>
            <a:custGeom>
              <a:avLst/>
              <a:gdLst/>
              <a:ahLst/>
              <a:cxnLst/>
              <a:rect l="l" t="t" r="r" b="b"/>
              <a:pathLst>
                <a:path w="10577576" h="2530602">
                  <a:moveTo>
                    <a:pt x="0" y="52451"/>
                  </a:moveTo>
                  <a:cubicBezTo>
                    <a:pt x="0" y="23495"/>
                    <a:pt x="23749" y="0"/>
                    <a:pt x="53086" y="0"/>
                  </a:cubicBezTo>
                  <a:lnTo>
                    <a:pt x="10524490" y="0"/>
                  </a:lnTo>
                  <a:cubicBezTo>
                    <a:pt x="10553827" y="0"/>
                    <a:pt x="10577576" y="23495"/>
                    <a:pt x="10577576" y="52451"/>
                  </a:cubicBezTo>
                  <a:lnTo>
                    <a:pt x="10577576" y="2478151"/>
                  </a:lnTo>
                  <a:cubicBezTo>
                    <a:pt x="10577576" y="2507107"/>
                    <a:pt x="10553827" y="2530602"/>
                    <a:pt x="10524490" y="2530602"/>
                  </a:cubicBezTo>
                  <a:lnTo>
                    <a:pt x="53086" y="2530602"/>
                  </a:lnTo>
                  <a:cubicBezTo>
                    <a:pt x="23749" y="2530602"/>
                    <a:pt x="0" y="2507107"/>
                    <a:pt x="0" y="2478151"/>
                  </a:cubicBezTo>
                  <a:close/>
                </a:path>
              </a:pathLst>
            </a:custGeom>
            <a:solidFill>
              <a:srgbClr val="FFFFFF"/>
            </a:solidFill>
            <a:ln w="12700">
              <a:solidFill>
                <a:srgbClr val="000000"/>
              </a:solidFill>
            </a:ln>
          </p:spPr>
        </p:sp>
        <p:sp>
          <p:nvSpPr>
            <p:cNvPr id="10" name="Freeform 10"/>
            <p:cNvSpPr/>
            <p:nvPr/>
          </p:nvSpPr>
          <p:spPr>
            <a:xfrm>
              <a:off x="0" y="0"/>
              <a:ext cx="10615676" cy="2568702"/>
            </a:xfrm>
            <a:custGeom>
              <a:avLst/>
              <a:gdLst/>
              <a:ahLst/>
              <a:cxnLst/>
              <a:rect l="l" t="t" r="r" b="b"/>
              <a:pathLst>
                <a:path w="10615676" h="2568702">
                  <a:moveTo>
                    <a:pt x="0" y="71501"/>
                  </a:moveTo>
                  <a:cubicBezTo>
                    <a:pt x="0" y="31750"/>
                    <a:pt x="32512" y="0"/>
                    <a:pt x="72136" y="0"/>
                  </a:cubicBezTo>
                  <a:lnTo>
                    <a:pt x="10543540" y="0"/>
                  </a:lnTo>
                  <a:lnTo>
                    <a:pt x="10543540" y="19050"/>
                  </a:lnTo>
                  <a:lnTo>
                    <a:pt x="10543540" y="0"/>
                  </a:lnTo>
                  <a:cubicBezTo>
                    <a:pt x="10583164" y="0"/>
                    <a:pt x="10615676" y="31750"/>
                    <a:pt x="10615676" y="71501"/>
                  </a:cubicBezTo>
                  <a:lnTo>
                    <a:pt x="10596626" y="71501"/>
                  </a:lnTo>
                  <a:lnTo>
                    <a:pt x="10615676" y="71501"/>
                  </a:lnTo>
                  <a:lnTo>
                    <a:pt x="10615676" y="2497201"/>
                  </a:lnTo>
                  <a:lnTo>
                    <a:pt x="10596626" y="2497201"/>
                  </a:lnTo>
                  <a:lnTo>
                    <a:pt x="10615676" y="2497201"/>
                  </a:lnTo>
                  <a:cubicBezTo>
                    <a:pt x="10615676" y="2536952"/>
                    <a:pt x="10583164" y="2568702"/>
                    <a:pt x="10543540" y="2568702"/>
                  </a:cubicBezTo>
                  <a:lnTo>
                    <a:pt x="10543540" y="2549652"/>
                  </a:lnTo>
                  <a:lnTo>
                    <a:pt x="10543540" y="2568702"/>
                  </a:lnTo>
                  <a:lnTo>
                    <a:pt x="72136" y="2568702"/>
                  </a:lnTo>
                  <a:lnTo>
                    <a:pt x="72136" y="2549652"/>
                  </a:lnTo>
                  <a:lnTo>
                    <a:pt x="72136" y="2568702"/>
                  </a:lnTo>
                  <a:cubicBezTo>
                    <a:pt x="32512" y="2568702"/>
                    <a:pt x="0" y="2536952"/>
                    <a:pt x="0" y="2497201"/>
                  </a:cubicBezTo>
                  <a:lnTo>
                    <a:pt x="0" y="71501"/>
                  </a:lnTo>
                  <a:lnTo>
                    <a:pt x="19050" y="71501"/>
                  </a:lnTo>
                  <a:lnTo>
                    <a:pt x="0" y="71501"/>
                  </a:lnTo>
                  <a:moveTo>
                    <a:pt x="38100" y="71501"/>
                  </a:moveTo>
                  <a:lnTo>
                    <a:pt x="38100" y="2497201"/>
                  </a:lnTo>
                  <a:lnTo>
                    <a:pt x="19050" y="2497201"/>
                  </a:lnTo>
                  <a:lnTo>
                    <a:pt x="38100" y="2497201"/>
                  </a:lnTo>
                  <a:cubicBezTo>
                    <a:pt x="38100" y="2515489"/>
                    <a:pt x="53086" y="2530602"/>
                    <a:pt x="72136" y="2530602"/>
                  </a:cubicBezTo>
                  <a:lnTo>
                    <a:pt x="10543540" y="2530602"/>
                  </a:lnTo>
                  <a:cubicBezTo>
                    <a:pt x="10562590" y="2530602"/>
                    <a:pt x="10577576" y="2515489"/>
                    <a:pt x="10577576" y="2497201"/>
                  </a:cubicBezTo>
                  <a:lnTo>
                    <a:pt x="10577576" y="71501"/>
                  </a:lnTo>
                  <a:cubicBezTo>
                    <a:pt x="10577576" y="53213"/>
                    <a:pt x="10562590" y="38100"/>
                    <a:pt x="10543540" y="38100"/>
                  </a:cubicBezTo>
                  <a:lnTo>
                    <a:pt x="72136" y="38100"/>
                  </a:lnTo>
                  <a:lnTo>
                    <a:pt x="72136" y="19050"/>
                  </a:lnTo>
                  <a:lnTo>
                    <a:pt x="72136" y="38100"/>
                  </a:lnTo>
                  <a:cubicBezTo>
                    <a:pt x="53086" y="38100"/>
                    <a:pt x="38100" y="53213"/>
                    <a:pt x="38100" y="71501"/>
                  </a:cubicBezTo>
                  <a:close/>
                </a:path>
              </a:pathLst>
            </a:custGeom>
            <a:solidFill>
              <a:srgbClr val="D8D4D4"/>
            </a:solidFill>
            <a:ln w="12700">
              <a:solidFill>
                <a:srgbClr val="000000"/>
              </a:solidFill>
            </a:ln>
          </p:spPr>
        </p:sp>
      </p:grpSp>
      <p:sp>
        <p:nvSpPr>
          <p:cNvPr id="11" name="TextBox 11"/>
          <p:cNvSpPr txBox="1"/>
          <p:nvPr/>
        </p:nvSpPr>
        <p:spPr>
          <a:xfrm>
            <a:off x="1370559" y="3491061"/>
            <a:ext cx="2980135" cy="368300"/>
          </a:xfrm>
          <a:prstGeom prst="rect">
            <a:avLst/>
          </a:prstGeom>
        </p:spPr>
        <p:txBody>
          <a:bodyPr lIns="0" tIns="0" rIns="0" bIns="0" rtlCol="0" anchor="t">
            <a:spAutoFit/>
          </a:bodyPr>
          <a:lstStyle/>
          <a:p>
            <a:pPr algn="l">
              <a:lnSpc>
                <a:spcPts val="287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Correctness</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2" name="TextBox 12"/>
          <p:cNvSpPr txBox="1"/>
          <p:nvPr/>
        </p:nvSpPr>
        <p:spPr>
          <a:xfrm>
            <a:off x="1370559" y="3982641"/>
            <a:ext cx="7351514" cy="784225"/>
          </a:xfrm>
          <a:prstGeom prst="rect">
            <a:avLst/>
          </a:prstGeom>
        </p:spPr>
        <p:txBody>
          <a:bodyPr lIns="0" tIns="0" rIns="0" bIns="0" rtlCol="0" anchor="t">
            <a:spAutoFit/>
          </a:bodyPr>
          <a:lstStyle/>
          <a:p>
            <a:pPr algn="l">
              <a:lnSpc>
                <a:spcPts val="306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Ensuring the model accurately reflects real-world scenarios and principles.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13" name="Group 13"/>
          <p:cNvGrpSpPr/>
          <p:nvPr/>
        </p:nvGrpSpPr>
        <p:grpSpPr>
          <a:xfrm>
            <a:off x="9260830" y="3195489"/>
            <a:ext cx="7961710" cy="1926580"/>
            <a:chOff x="0" y="0"/>
            <a:chExt cx="10615613" cy="2568773"/>
          </a:xfrm>
        </p:grpSpPr>
        <p:sp>
          <p:nvSpPr>
            <p:cNvPr id="14" name="Freeform 14"/>
            <p:cNvSpPr/>
            <p:nvPr/>
          </p:nvSpPr>
          <p:spPr>
            <a:xfrm>
              <a:off x="19050" y="19050"/>
              <a:ext cx="10577576" cy="2530602"/>
            </a:xfrm>
            <a:custGeom>
              <a:avLst/>
              <a:gdLst/>
              <a:ahLst/>
              <a:cxnLst/>
              <a:rect l="l" t="t" r="r" b="b"/>
              <a:pathLst>
                <a:path w="10577576" h="2530602">
                  <a:moveTo>
                    <a:pt x="0" y="52451"/>
                  </a:moveTo>
                  <a:cubicBezTo>
                    <a:pt x="0" y="23495"/>
                    <a:pt x="23749" y="0"/>
                    <a:pt x="53086" y="0"/>
                  </a:cubicBezTo>
                  <a:lnTo>
                    <a:pt x="10524490" y="0"/>
                  </a:lnTo>
                  <a:cubicBezTo>
                    <a:pt x="10553827" y="0"/>
                    <a:pt x="10577576" y="23495"/>
                    <a:pt x="10577576" y="52451"/>
                  </a:cubicBezTo>
                  <a:lnTo>
                    <a:pt x="10577576" y="2478151"/>
                  </a:lnTo>
                  <a:cubicBezTo>
                    <a:pt x="10577576" y="2507107"/>
                    <a:pt x="10553827" y="2530602"/>
                    <a:pt x="10524490" y="2530602"/>
                  </a:cubicBezTo>
                  <a:lnTo>
                    <a:pt x="53086" y="2530602"/>
                  </a:lnTo>
                  <a:cubicBezTo>
                    <a:pt x="23749" y="2530602"/>
                    <a:pt x="0" y="2507107"/>
                    <a:pt x="0" y="2478151"/>
                  </a:cubicBezTo>
                  <a:close/>
                </a:path>
              </a:pathLst>
            </a:custGeom>
            <a:solidFill>
              <a:srgbClr val="FFFFFF"/>
            </a:solidFill>
            <a:ln w="12700">
              <a:solidFill>
                <a:srgbClr val="000000"/>
              </a:solidFill>
            </a:ln>
          </p:spPr>
        </p:sp>
        <p:sp>
          <p:nvSpPr>
            <p:cNvPr id="15" name="Freeform 15"/>
            <p:cNvSpPr/>
            <p:nvPr/>
          </p:nvSpPr>
          <p:spPr>
            <a:xfrm>
              <a:off x="0" y="0"/>
              <a:ext cx="10615676" cy="2568702"/>
            </a:xfrm>
            <a:custGeom>
              <a:avLst/>
              <a:gdLst/>
              <a:ahLst/>
              <a:cxnLst/>
              <a:rect l="l" t="t" r="r" b="b"/>
              <a:pathLst>
                <a:path w="10615676" h="2568702">
                  <a:moveTo>
                    <a:pt x="0" y="71501"/>
                  </a:moveTo>
                  <a:cubicBezTo>
                    <a:pt x="0" y="31750"/>
                    <a:pt x="32512" y="0"/>
                    <a:pt x="72136" y="0"/>
                  </a:cubicBezTo>
                  <a:lnTo>
                    <a:pt x="10543540" y="0"/>
                  </a:lnTo>
                  <a:lnTo>
                    <a:pt x="10543540" y="19050"/>
                  </a:lnTo>
                  <a:lnTo>
                    <a:pt x="10543540" y="0"/>
                  </a:lnTo>
                  <a:cubicBezTo>
                    <a:pt x="10583164" y="0"/>
                    <a:pt x="10615676" y="31750"/>
                    <a:pt x="10615676" y="71501"/>
                  </a:cubicBezTo>
                  <a:lnTo>
                    <a:pt x="10596626" y="71501"/>
                  </a:lnTo>
                  <a:lnTo>
                    <a:pt x="10615676" y="71501"/>
                  </a:lnTo>
                  <a:lnTo>
                    <a:pt x="10615676" y="2497201"/>
                  </a:lnTo>
                  <a:lnTo>
                    <a:pt x="10596626" y="2497201"/>
                  </a:lnTo>
                  <a:lnTo>
                    <a:pt x="10615676" y="2497201"/>
                  </a:lnTo>
                  <a:cubicBezTo>
                    <a:pt x="10615676" y="2536952"/>
                    <a:pt x="10583164" y="2568702"/>
                    <a:pt x="10543540" y="2568702"/>
                  </a:cubicBezTo>
                  <a:lnTo>
                    <a:pt x="10543540" y="2549652"/>
                  </a:lnTo>
                  <a:lnTo>
                    <a:pt x="10543540" y="2568702"/>
                  </a:lnTo>
                  <a:lnTo>
                    <a:pt x="72136" y="2568702"/>
                  </a:lnTo>
                  <a:lnTo>
                    <a:pt x="72136" y="2549652"/>
                  </a:lnTo>
                  <a:lnTo>
                    <a:pt x="72136" y="2568702"/>
                  </a:lnTo>
                  <a:cubicBezTo>
                    <a:pt x="32512" y="2568702"/>
                    <a:pt x="0" y="2536952"/>
                    <a:pt x="0" y="2497201"/>
                  </a:cubicBezTo>
                  <a:lnTo>
                    <a:pt x="0" y="71501"/>
                  </a:lnTo>
                  <a:lnTo>
                    <a:pt x="19050" y="71501"/>
                  </a:lnTo>
                  <a:lnTo>
                    <a:pt x="0" y="71501"/>
                  </a:lnTo>
                  <a:moveTo>
                    <a:pt x="38100" y="71501"/>
                  </a:moveTo>
                  <a:lnTo>
                    <a:pt x="38100" y="2497201"/>
                  </a:lnTo>
                  <a:lnTo>
                    <a:pt x="19050" y="2497201"/>
                  </a:lnTo>
                  <a:lnTo>
                    <a:pt x="38100" y="2497201"/>
                  </a:lnTo>
                  <a:cubicBezTo>
                    <a:pt x="38100" y="2515489"/>
                    <a:pt x="53086" y="2530602"/>
                    <a:pt x="72136" y="2530602"/>
                  </a:cubicBezTo>
                  <a:lnTo>
                    <a:pt x="10543540" y="2530602"/>
                  </a:lnTo>
                  <a:cubicBezTo>
                    <a:pt x="10562590" y="2530602"/>
                    <a:pt x="10577576" y="2515489"/>
                    <a:pt x="10577576" y="2497201"/>
                  </a:cubicBezTo>
                  <a:lnTo>
                    <a:pt x="10577576" y="71501"/>
                  </a:lnTo>
                  <a:cubicBezTo>
                    <a:pt x="10577576" y="53213"/>
                    <a:pt x="10562590" y="38100"/>
                    <a:pt x="10543540" y="38100"/>
                  </a:cubicBezTo>
                  <a:lnTo>
                    <a:pt x="72136" y="38100"/>
                  </a:lnTo>
                  <a:lnTo>
                    <a:pt x="72136" y="19050"/>
                  </a:lnTo>
                  <a:lnTo>
                    <a:pt x="72136" y="38100"/>
                  </a:lnTo>
                  <a:cubicBezTo>
                    <a:pt x="53086" y="38100"/>
                    <a:pt x="38100" y="53213"/>
                    <a:pt x="38100" y="71501"/>
                  </a:cubicBezTo>
                  <a:close/>
                </a:path>
              </a:pathLst>
            </a:custGeom>
            <a:solidFill>
              <a:srgbClr val="D8D4D4"/>
            </a:solidFill>
            <a:ln w="12700">
              <a:solidFill>
                <a:srgbClr val="000000"/>
              </a:solidFill>
            </a:ln>
          </p:spPr>
        </p:sp>
      </p:grpSp>
      <p:sp>
        <p:nvSpPr>
          <p:cNvPr id="16" name="TextBox 16"/>
          <p:cNvSpPr txBox="1"/>
          <p:nvPr/>
        </p:nvSpPr>
        <p:spPr>
          <a:xfrm>
            <a:off x="9565928" y="3491061"/>
            <a:ext cx="2980135" cy="368300"/>
          </a:xfrm>
          <a:prstGeom prst="rect">
            <a:avLst/>
          </a:prstGeom>
        </p:spPr>
        <p:txBody>
          <a:bodyPr lIns="0" tIns="0" rIns="0" bIns="0" rtlCol="0" anchor="t">
            <a:spAutoFit/>
          </a:bodyPr>
          <a:lstStyle/>
          <a:p>
            <a:pPr algn="l">
              <a:lnSpc>
                <a:spcPts val="287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Relevance</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7" name="TextBox 17"/>
          <p:cNvSpPr txBox="1"/>
          <p:nvPr/>
        </p:nvSpPr>
        <p:spPr>
          <a:xfrm>
            <a:off x="9565928" y="3982641"/>
            <a:ext cx="7351514" cy="784225"/>
          </a:xfrm>
          <a:prstGeom prst="rect">
            <a:avLst/>
          </a:prstGeom>
        </p:spPr>
        <p:txBody>
          <a:bodyPr lIns="0" tIns="0" rIns="0" bIns="0" rtlCol="0" anchor="t">
            <a:spAutoFit/>
          </a:bodyPr>
          <a:lstStyle/>
          <a:p>
            <a:pPr algn="l">
              <a:lnSpc>
                <a:spcPts val="306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Guaranteeing the model addresses pertinent issues for practitioners.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18" name="Group 18"/>
          <p:cNvGrpSpPr/>
          <p:nvPr/>
        </p:nvGrpSpPr>
        <p:grpSpPr>
          <a:xfrm>
            <a:off x="1065460" y="5355729"/>
            <a:ext cx="7961710" cy="1926580"/>
            <a:chOff x="0" y="0"/>
            <a:chExt cx="10615613" cy="2568773"/>
          </a:xfrm>
        </p:grpSpPr>
        <p:sp>
          <p:nvSpPr>
            <p:cNvPr id="19" name="Freeform 19"/>
            <p:cNvSpPr/>
            <p:nvPr/>
          </p:nvSpPr>
          <p:spPr>
            <a:xfrm>
              <a:off x="19050" y="19050"/>
              <a:ext cx="10577576" cy="2530602"/>
            </a:xfrm>
            <a:custGeom>
              <a:avLst/>
              <a:gdLst/>
              <a:ahLst/>
              <a:cxnLst/>
              <a:rect l="l" t="t" r="r" b="b"/>
              <a:pathLst>
                <a:path w="10577576" h="2530602">
                  <a:moveTo>
                    <a:pt x="0" y="52451"/>
                  </a:moveTo>
                  <a:cubicBezTo>
                    <a:pt x="0" y="23495"/>
                    <a:pt x="23749" y="0"/>
                    <a:pt x="53086" y="0"/>
                  </a:cubicBezTo>
                  <a:lnTo>
                    <a:pt x="10524490" y="0"/>
                  </a:lnTo>
                  <a:cubicBezTo>
                    <a:pt x="10553827" y="0"/>
                    <a:pt x="10577576" y="23495"/>
                    <a:pt x="10577576" y="52451"/>
                  </a:cubicBezTo>
                  <a:lnTo>
                    <a:pt x="10577576" y="2478151"/>
                  </a:lnTo>
                  <a:cubicBezTo>
                    <a:pt x="10577576" y="2507107"/>
                    <a:pt x="10553827" y="2530602"/>
                    <a:pt x="10524490" y="2530602"/>
                  </a:cubicBezTo>
                  <a:lnTo>
                    <a:pt x="53086" y="2530602"/>
                  </a:lnTo>
                  <a:cubicBezTo>
                    <a:pt x="23749" y="2530602"/>
                    <a:pt x="0" y="2507107"/>
                    <a:pt x="0" y="2478151"/>
                  </a:cubicBezTo>
                  <a:close/>
                </a:path>
              </a:pathLst>
            </a:custGeom>
            <a:solidFill>
              <a:srgbClr val="FFFFFF"/>
            </a:solidFill>
            <a:ln w="12700">
              <a:solidFill>
                <a:srgbClr val="000000"/>
              </a:solidFill>
            </a:ln>
          </p:spPr>
        </p:sp>
        <p:sp>
          <p:nvSpPr>
            <p:cNvPr id="20" name="Freeform 20"/>
            <p:cNvSpPr/>
            <p:nvPr/>
          </p:nvSpPr>
          <p:spPr>
            <a:xfrm>
              <a:off x="0" y="0"/>
              <a:ext cx="10615676" cy="2568702"/>
            </a:xfrm>
            <a:custGeom>
              <a:avLst/>
              <a:gdLst/>
              <a:ahLst/>
              <a:cxnLst/>
              <a:rect l="l" t="t" r="r" b="b"/>
              <a:pathLst>
                <a:path w="10615676" h="2568702">
                  <a:moveTo>
                    <a:pt x="0" y="71501"/>
                  </a:moveTo>
                  <a:cubicBezTo>
                    <a:pt x="0" y="31750"/>
                    <a:pt x="32512" y="0"/>
                    <a:pt x="72136" y="0"/>
                  </a:cubicBezTo>
                  <a:lnTo>
                    <a:pt x="10543540" y="0"/>
                  </a:lnTo>
                  <a:lnTo>
                    <a:pt x="10543540" y="19050"/>
                  </a:lnTo>
                  <a:lnTo>
                    <a:pt x="10543540" y="0"/>
                  </a:lnTo>
                  <a:cubicBezTo>
                    <a:pt x="10583164" y="0"/>
                    <a:pt x="10615676" y="31750"/>
                    <a:pt x="10615676" y="71501"/>
                  </a:cubicBezTo>
                  <a:lnTo>
                    <a:pt x="10596626" y="71501"/>
                  </a:lnTo>
                  <a:lnTo>
                    <a:pt x="10615676" y="71501"/>
                  </a:lnTo>
                  <a:lnTo>
                    <a:pt x="10615676" y="2497201"/>
                  </a:lnTo>
                  <a:lnTo>
                    <a:pt x="10596626" y="2497201"/>
                  </a:lnTo>
                  <a:lnTo>
                    <a:pt x="10615676" y="2497201"/>
                  </a:lnTo>
                  <a:cubicBezTo>
                    <a:pt x="10615676" y="2536952"/>
                    <a:pt x="10583164" y="2568702"/>
                    <a:pt x="10543540" y="2568702"/>
                  </a:cubicBezTo>
                  <a:lnTo>
                    <a:pt x="10543540" y="2549652"/>
                  </a:lnTo>
                  <a:lnTo>
                    <a:pt x="10543540" y="2568702"/>
                  </a:lnTo>
                  <a:lnTo>
                    <a:pt x="72136" y="2568702"/>
                  </a:lnTo>
                  <a:lnTo>
                    <a:pt x="72136" y="2549652"/>
                  </a:lnTo>
                  <a:lnTo>
                    <a:pt x="72136" y="2568702"/>
                  </a:lnTo>
                  <a:cubicBezTo>
                    <a:pt x="32512" y="2568702"/>
                    <a:pt x="0" y="2536952"/>
                    <a:pt x="0" y="2497201"/>
                  </a:cubicBezTo>
                  <a:lnTo>
                    <a:pt x="0" y="71501"/>
                  </a:lnTo>
                  <a:lnTo>
                    <a:pt x="19050" y="71501"/>
                  </a:lnTo>
                  <a:lnTo>
                    <a:pt x="0" y="71501"/>
                  </a:lnTo>
                  <a:moveTo>
                    <a:pt x="38100" y="71501"/>
                  </a:moveTo>
                  <a:lnTo>
                    <a:pt x="38100" y="2497201"/>
                  </a:lnTo>
                  <a:lnTo>
                    <a:pt x="19050" y="2497201"/>
                  </a:lnTo>
                  <a:lnTo>
                    <a:pt x="38100" y="2497201"/>
                  </a:lnTo>
                  <a:cubicBezTo>
                    <a:pt x="38100" y="2515489"/>
                    <a:pt x="53086" y="2530602"/>
                    <a:pt x="72136" y="2530602"/>
                  </a:cubicBezTo>
                  <a:lnTo>
                    <a:pt x="10543540" y="2530602"/>
                  </a:lnTo>
                  <a:cubicBezTo>
                    <a:pt x="10562590" y="2530602"/>
                    <a:pt x="10577576" y="2515489"/>
                    <a:pt x="10577576" y="2497201"/>
                  </a:cubicBezTo>
                  <a:lnTo>
                    <a:pt x="10577576" y="71501"/>
                  </a:lnTo>
                  <a:cubicBezTo>
                    <a:pt x="10577576" y="53213"/>
                    <a:pt x="10562590" y="38100"/>
                    <a:pt x="10543540" y="38100"/>
                  </a:cubicBezTo>
                  <a:lnTo>
                    <a:pt x="72136" y="38100"/>
                  </a:lnTo>
                  <a:lnTo>
                    <a:pt x="72136" y="19050"/>
                  </a:lnTo>
                  <a:lnTo>
                    <a:pt x="72136" y="38100"/>
                  </a:lnTo>
                  <a:cubicBezTo>
                    <a:pt x="53086" y="38100"/>
                    <a:pt x="38100" y="53213"/>
                    <a:pt x="38100" y="71501"/>
                  </a:cubicBezTo>
                  <a:close/>
                </a:path>
              </a:pathLst>
            </a:custGeom>
            <a:solidFill>
              <a:srgbClr val="D8D4D4"/>
            </a:solidFill>
            <a:ln w="12700">
              <a:solidFill>
                <a:srgbClr val="000000"/>
              </a:solidFill>
            </a:ln>
          </p:spPr>
        </p:sp>
      </p:grpSp>
      <p:sp>
        <p:nvSpPr>
          <p:cNvPr id="21" name="TextBox 21"/>
          <p:cNvSpPr txBox="1"/>
          <p:nvPr/>
        </p:nvSpPr>
        <p:spPr>
          <a:xfrm>
            <a:off x="1370330" y="5651500"/>
            <a:ext cx="6478270" cy="368300"/>
          </a:xfrm>
          <a:prstGeom prst="rect">
            <a:avLst/>
          </a:prstGeom>
        </p:spPr>
        <p:txBody>
          <a:bodyPr wrap="square" lIns="0" tIns="0" rIns="0" bIns="0" rtlCol="0" anchor="t">
            <a:spAutoFit/>
          </a:bodyPr>
          <a:lstStyle/>
          <a:p>
            <a:pPr algn="l">
              <a:lnSpc>
                <a:spcPts val="287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Economic Efficiency</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2" name="TextBox 22"/>
          <p:cNvSpPr txBox="1"/>
          <p:nvPr/>
        </p:nvSpPr>
        <p:spPr>
          <a:xfrm>
            <a:off x="1370559" y="6142881"/>
            <a:ext cx="7351514" cy="784225"/>
          </a:xfrm>
          <a:prstGeom prst="rect">
            <a:avLst/>
          </a:prstGeom>
        </p:spPr>
        <p:txBody>
          <a:bodyPr lIns="0" tIns="0" rIns="0" bIns="0" rtlCol="0" anchor="t">
            <a:spAutoFit/>
          </a:bodyPr>
          <a:lstStyle/>
          <a:p>
            <a:pPr algn="l">
              <a:lnSpc>
                <a:spcPts val="306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Designing the model to be practical and resource-effective in application.</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23" name="Group 23"/>
          <p:cNvGrpSpPr/>
          <p:nvPr/>
        </p:nvGrpSpPr>
        <p:grpSpPr>
          <a:xfrm>
            <a:off x="9260830" y="5355729"/>
            <a:ext cx="7961710" cy="1926580"/>
            <a:chOff x="0" y="0"/>
            <a:chExt cx="10615613" cy="2568773"/>
          </a:xfrm>
        </p:grpSpPr>
        <p:sp>
          <p:nvSpPr>
            <p:cNvPr id="24" name="Freeform 24"/>
            <p:cNvSpPr/>
            <p:nvPr/>
          </p:nvSpPr>
          <p:spPr>
            <a:xfrm>
              <a:off x="19050" y="19050"/>
              <a:ext cx="10577576" cy="2530602"/>
            </a:xfrm>
            <a:custGeom>
              <a:avLst/>
              <a:gdLst/>
              <a:ahLst/>
              <a:cxnLst/>
              <a:rect l="l" t="t" r="r" b="b"/>
              <a:pathLst>
                <a:path w="10577576" h="2530602">
                  <a:moveTo>
                    <a:pt x="0" y="52451"/>
                  </a:moveTo>
                  <a:cubicBezTo>
                    <a:pt x="0" y="23495"/>
                    <a:pt x="23749" y="0"/>
                    <a:pt x="53086" y="0"/>
                  </a:cubicBezTo>
                  <a:lnTo>
                    <a:pt x="10524490" y="0"/>
                  </a:lnTo>
                  <a:cubicBezTo>
                    <a:pt x="10553827" y="0"/>
                    <a:pt x="10577576" y="23495"/>
                    <a:pt x="10577576" y="52451"/>
                  </a:cubicBezTo>
                  <a:lnTo>
                    <a:pt x="10577576" y="2478151"/>
                  </a:lnTo>
                  <a:cubicBezTo>
                    <a:pt x="10577576" y="2507107"/>
                    <a:pt x="10553827" y="2530602"/>
                    <a:pt x="10524490" y="2530602"/>
                  </a:cubicBezTo>
                  <a:lnTo>
                    <a:pt x="53086" y="2530602"/>
                  </a:lnTo>
                  <a:cubicBezTo>
                    <a:pt x="23749" y="2530602"/>
                    <a:pt x="0" y="2507107"/>
                    <a:pt x="0" y="2478151"/>
                  </a:cubicBezTo>
                  <a:close/>
                </a:path>
              </a:pathLst>
            </a:custGeom>
            <a:solidFill>
              <a:srgbClr val="FFFFFF"/>
            </a:solidFill>
            <a:ln w="12700">
              <a:solidFill>
                <a:srgbClr val="000000"/>
              </a:solidFill>
            </a:ln>
          </p:spPr>
        </p:sp>
        <p:sp>
          <p:nvSpPr>
            <p:cNvPr id="25" name="Freeform 25"/>
            <p:cNvSpPr/>
            <p:nvPr/>
          </p:nvSpPr>
          <p:spPr>
            <a:xfrm>
              <a:off x="0" y="0"/>
              <a:ext cx="10615676" cy="2568702"/>
            </a:xfrm>
            <a:custGeom>
              <a:avLst/>
              <a:gdLst/>
              <a:ahLst/>
              <a:cxnLst/>
              <a:rect l="l" t="t" r="r" b="b"/>
              <a:pathLst>
                <a:path w="10615676" h="2568702">
                  <a:moveTo>
                    <a:pt x="0" y="71501"/>
                  </a:moveTo>
                  <a:cubicBezTo>
                    <a:pt x="0" y="31750"/>
                    <a:pt x="32512" y="0"/>
                    <a:pt x="72136" y="0"/>
                  </a:cubicBezTo>
                  <a:lnTo>
                    <a:pt x="10543540" y="0"/>
                  </a:lnTo>
                  <a:lnTo>
                    <a:pt x="10543540" y="19050"/>
                  </a:lnTo>
                  <a:lnTo>
                    <a:pt x="10543540" y="0"/>
                  </a:lnTo>
                  <a:cubicBezTo>
                    <a:pt x="10583164" y="0"/>
                    <a:pt x="10615676" y="31750"/>
                    <a:pt x="10615676" y="71501"/>
                  </a:cubicBezTo>
                  <a:lnTo>
                    <a:pt x="10596626" y="71501"/>
                  </a:lnTo>
                  <a:lnTo>
                    <a:pt x="10615676" y="71501"/>
                  </a:lnTo>
                  <a:lnTo>
                    <a:pt x="10615676" y="2497201"/>
                  </a:lnTo>
                  <a:lnTo>
                    <a:pt x="10596626" y="2497201"/>
                  </a:lnTo>
                  <a:lnTo>
                    <a:pt x="10615676" y="2497201"/>
                  </a:lnTo>
                  <a:cubicBezTo>
                    <a:pt x="10615676" y="2536952"/>
                    <a:pt x="10583164" y="2568702"/>
                    <a:pt x="10543540" y="2568702"/>
                  </a:cubicBezTo>
                  <a:lnTo>
                    <a:pt x="10543540" y="2549652"/>
                  </a:lnTo>
                  <a:lnTo>
                    <a:pt x="10543540" y="2568702"/>
                  </a:lnTo>
                  <a:lnTo>
                    <a:pt x="72136" y="2568702"/>
                  </a:lnTo>
                  <a:lnTo>
                    <a:pt x="72136" y="2549652"/>
                  </a:lnTo>
                  <a:lnTo>
                    <a:pt x="72136" y="2568702"/>
                  </a:lnTo>
                  <a:cubicBezTo>
                    <a:pt x="32512" y="2568702"/>
                    <a:pt x="0" y="2536952"/>
                    <a:pt x="0" y="2497201"/>
                  </a:cubicBezTo>
                  <a:lnTo>
                    <a:pt x="0" y="71501"/>
                  </a:lnTo>
                  <a:lnTo>
                    <a:pt x="19050" y="71501"/>
                  </a:lnTo>
                  <a:lnTo>
                    <a:pt x="0" y="71501"/>
                  </a:lnTo>
                  <a:moveTo>
                    <a:pt x="38100" y="71501"/>
                  </a:moveTo>
                  <a:lnTo>
                    <a:pt x="38100" y="2497201"/>
                  </a:lnTo>
                  <a:lnTo>
                    <a:pt x="19050" y="2497201"/>
                  </a:lnTo>
                  <a:lnTo>
                    <a:pt x="38100" y="2497201"/>
                  </a:lnTo>
                  <a:cubicBezTo>
                    <a:pt x="38100" y="2515489"/>
                    <a:pt x="53086" y="2530602"/>
                    <a:pt x="72136" y="2530602"/>
                  </a:cubicBezTo>
                  <a:lnTo>
                    <a:pt x="10543540" y="2530602"/>
                  </a:lnTo>
                  <a:cubicBezTo>
                    <a:pt x="10562590" y="2530602"/>
                    <a:pt x="10577576" y="2515489"/>
                    <a:pt x="10577576" y="2497201"/>
                  </a:cubicBezTo>
                  <a:lnTo>
                    <a:pt x="10577576" y="71501"/>
                  </a:lnTo>
                  <a:cubicBezTo>
                    <a:pt x="10577576" y="53213"/>
                    <a:pt x="10562590" y="38100"/>
                    <a:pt x="10543540" y="38100"/>
                  </a:cubicBezTo>
                  <a:lnTo>
                    <a:pt x="72136" y="38100"/>
                  </a:lnTo>
                  <a:lnTo>
                    <a:pt x="72136" y="19050"/>
                  </a:lnTo>
                  <a:lnTo>
                    <a:pt x="72136" y="38100"/>
                  </a:lnTo>
                  <a:cubicBezTo>
                    <a:pt x="53086" y="38100"/>
                    <a:pt x="38100" y="53213"/>
                    <a:pt x="38100" y="71501"/>
                  </a:cubicBezTo>
                  <a:close/>
                </a:path>
              </a:pathLst>
            </a:custGeom>
            <a:solidFill>
              <a:srgbClr val="D8D4D4"/>
            </a:solidFill>
            <a:ln w="12700">
              <a:solidFill>
                <a:srgbClr val="000000"/>
              </a:solidFill>
            </a:ln>
          </p:spPr>
        </p:sp>
      </p:grpSp>
      <p:sp>
        <p:nvSpPr>
          <p:cNvPr id="26" name="TextBox 26"/>
          <p:cNvSpPr txBox="1"/>
          <p:nvPr/>
        </p:nvSpPr>
        <p:spPr>
          <a:xfrm>
            <a:off x="9565928" y="5651301"/>
            <a:ext cx="2980135" cy="368300"/>
          </a:xfrm>
          <a:prstGeom prst="rect">
            <a:avLst/>
          </a:prstGeom>
        </p:spPr>
        <p:txBody>
          <a:bodyPr lIns="0" tIns="0" rIns="0" bIns="0" rtlCol="0" anchor="t">
            <a:spAutoFit/>
          </a:bodyPr>
          <a:lstStyle/>
          <a:p>
            <a:pPr algn="l">
              <a:lnSpc>
                <a:spcPts val="287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Clarity</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7" name="TextBox 27"/>
          <p:cNvSpPr txBox="1"/>
          <p:nvPr/>
        </p:nvSpPr>
        <p:spPr>
          <a:xfrm>
            <a:off x="9565928" y="6142881"/>
            <a:ext cx="7351514" cy="784225"/>
          </a:xfrm>
          <a:prstGeom prst="rect">
            <a:avLst/>
          </a:prstGeom>
        </p:spPr>
        <p:txBody>
          <a:bodyPr lIns="0" tIns="0" rIns="0" bIns="0" rtlCol="0" anchor="t">
            <a:spAutoFit/>
          </a:bodyPr>
          <a:lstStyle/>
          <a:p>
            <a:pPr algn="l">
              <a:lnSpc>
                <a:spcPts val="306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Making the model easily understandable and actionable for all users.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28" name="Group 28"/>
          <p:cNvGrpSpPr/>
          <p:nvPr/>
        </p:nvGrpSpPr>
        <p:grpSpPr>
          <a:xfrm>
            <a:off x="1065460" y="7515969"/>
            <a:ext cx="7961710" cy="1926580"/>
            <a:chOff x="0" y="0"/>
            <a:chExt cx="10615613" cy="2568773"/>
          </a:xfrm>
        </p:grpSpPr>
        <p:sp>
          <p:nvSpPr>
            <p:cNvPr id="29" name="Freeform 29"/>
            <p:cNvSpPr/>
            <p:nvPr/>
          </p:nvSpPr>
          <p:spPr>
            <a:xfrm>
              <a:off x="19050" y="19050"/>
              <a:ext cx="10577576" cy="2530602"/>
            </a:xfrm>
            <a:custGeom>
              <a:avLst/>
              <a:gdLst/>
              <a:ahLst/>
              <a:cxnLst/>
              <a:rect l="l" t="t" r="r" b="b"/>
              <a:pathLst>
                <a:path w="10577576" h="2530602">
                  <a:moveTo>
                    <a:pt x="0" y="52451"/>
                  </a:moveTo>
                  <a:cubicBezTo>
                    <a:pt x="0" y="23495"/>
                    <a:pt x="23749" y="0"/>
                    <a:pt x="53086" y="0"/>
                  </a:cubicBezTo>
                  <a:lnTo>
                    <a:pt x="10524490" y="0"/>
                  </a:lnTo>
                  <a:cubicBezTo>
                    <a:pt x="10553827" y="0"/>
                    <a:pt x="10577576" y="23495"/>
                    <a:pt x="10577576" y="52451"/>
                  </a:cubicBezTo>
                  <a:lnTo>
                    <a:pt x="10577576" y="2478151"/>
                  </a:lnTo>
                  <a:cubicBezTo>
                    <a:pt x="10577576" y="2507107"/>
                    <a:pt x="10553827" y="2530602"/>
                    <a:pt x="10524490" y="2530602"/>
                  </a:cubicBezTo>
                  <a:lnTo>
                    <a:pt x="53086" y="2530602"/>
                  </a:lnTo>
                  <a:cubicBezTo>
                    <a:pt x="23749" y="2530602"/>
                    <a:pt x="0" y="2507107"/>
                    <a:pt x="0" y="2478151"/>
                  </a:cubicBezTo>
                  <a:close/>
                </a:path>
              </a:pathLst>
            </a:custGeom>
            <a:solidFill>
              <a:srgbClr val="FFFFFF"/>
            </a:solidFill>
            <a:ln w="12700">
              <a:solidFill>
                <a:srgbClr val="000000"/>
              </a:solidFill>
            </a:ln>
          </p:spPr>
        </p:sp>
        <p:sp>
          <p:nvSpPr>
            <p:cNvPr id="30" name="Freeform 30"/>
            <p:cNvSpPr/>
            <p:nvPr/>
          </p:nvSpPr>
          <p:spPr>
            <a:xfrm>
              <a:off x="0" y="0"/>
              <a:ext cx="10615676" cy="2568702"/>
            </a:xfrm>
            <a:custGeom>
              <a:avLst/>
              <a:gdLst/>
              <a:ahLst/>
              <a:cxnLst/>
              <a:rect l="l" t="t" r="r" b="b"/>
              <a:pathLst>
                <a:path w="10615676" h="2568702">
                  <a:moveTo>
                    <a:pt x="0" y="71501"/>
                  </a:moveTo>
                  <a:cubicBezTo>
                    <a:pt x="0" y="31750"/>
                    <a:pt x="32512" y="0"/>
                    <a:pt x="72136" y="0"/>
                  </a:cubicBezTo>
                  <a:lnTo>
                    <a:pt x="10543540" y="0"/>
                  </a:lnTo>
                  <a:lnTo>
                    <a:pt x="10543540" y="19050"/>
                  </a:lnTo>
                  <a:lnTo>
                    <a:pt x="10543540" y="0"/>
                  </a:lnTo>
                  <a:cubicBezTo>
                    <a:pt x="10583164" y="0"/>
                    <a:pt x="10615676" y="31750"/>
                    <a:pt x="10615676" y="71501"/>
                  </a:cubicBezTo>
                  <a:lnTo>
                    <a:pt x="10596626" y="71501"/>
                  </a:lnTo>
                  <a:lnTo>
                    <a:pt x="10615676" y="71501"/>
                  </a:lnTo>
                  <a:lnTo>
                    <a:pt x="10615676" y="2497201"/>
                  </a:lnTo>
                  <a:lnTo>
                    <a:pt x="10596626" y="2497201"/>
                  </a:lnTo>
                  <a:lnTo>
                    <a:pt x="10615676" y="2497201"/>
                  </a:lnTo>
                  <a:cubicBezTo>
                    <a:pt x="10615676" y="2536952"/>
                    <a:pt x="10583164" y="2568702"/>
                    <a:pt x="10543540" y="2568702"/>
                  </a:cubicBezTo>
                  <a:lnTo>
                    <a:pt x="10543540" y="2549652"/>
                  </a:lnTo>
                  <a:lnTo>
                    <a:pt x="10543540" y="2568702"/>
                  </a:lnTo>
                  <a:lnTo>
                    <a:pt x="72136" y="2568702"/>
                  </a:lnTo>
                  <a:lnTo>
                    <a:pt x="72136" y="2549652"/>
                  </a:lnTo>
                  <a:lnTo>
                    <a:pt x="72136" y="2568702"/>
                  </a:lnTo>
                  <a:cubicBezTo>
                    <a:pt x="32512" y="2568702"/>
                    <a:pt x="0" y="2536952"/>
                    <a:pt x="0" y="2497201"/>
                  </a:cubicBezTo>
                  <a:lnTo>
                    <a:pt x="0" y="71501"/>
                  </a:lnTo>
                  <a:lnTo>
                    <a:pt x="19050" y="71501"/>
                  </a:lnTo>
                  <a:lnTo>
                    <a:pt x="0" y="71501"/>
                  </a:lnTo>
                  <a:moveTo>
                    <a:pt x="38100" y="71501"/>
                  </a:moveTo>
                  <a:lnTo>
                    <a:pt x="38100" y="2497201"/>
                  </a:lnTo>
                  <a:lnTo>
                    <a:pt x="19050" y="2497201"/>
                  </a:lnTo>
                  <a:lnTo>
                    <a:pt x="38100" y="2497201"/>
                  </a:lnTo>
                  <a:cubicBezTo>
                    <a:pt x="38100" y="2515489"/>
                    <a:pt x="53086" y="2530602"/>
                    <a:pt x="72136" y="2530602"/>
                  </a:cubicBezTo>
                  <a:lnTo>
                    <a:pt x="10543540" y="2530602"/>
                  </a:lnTo>
                  <a:cubicBezTo>
                    <a:pt x="10562590" y="2530602"/>
                    <a:pt x="10577576" y="2515489"/>
                    <a:pt x="10577576" y="2497201"/>
                  </a:cubicBezTo>
                  <a:lnTo>
                    <a:pt x="10577576" y="71501"/>
                  </a:lnTo>
                  <a:cubicBezTo>
                    <a:pt x="10577576" y="53213"/>
                    <a:pt x="10562590" y="38100"/>
                    <a:pt x="10543540" y="38100"/>
                  </a:cubicBezTo>
                  <a:lnTo>
                    <a:pt x="72136" y="38100"/>
                  </a:lnTo>
                  <a:lnTo>
                    <a:pt x="72136" y="19050"/>
                  </a:lnTo>
                  <a:lnTo>
                    <a:pt x="72136" y="38100"/>
                  </a:lnTo>
                  <a:cubicBezTo>
                    <a:pt x="53086" y="38100"/>
                    <a:pt x="38100" y="53213"/>
                    <a:pt x="38100" y="71501"/>
                  </a:cubicBezTo>
                  <a:close/>
                </a:path>
              </a:pathLst>
            </a:custGeom>
            <a:solidFill>
              <a:srgbClr val="D8D4D4"/>
            </a:solidFill>
            <a:ln w="12700">
              <a:solidFill>
                <a:srgbClr val="000000"/>
              </a:solidFill>
            </a:ln>
          </p:spPr>
        </p:sp>
      </p:grpSp>
      <p:sp>
        <p:nvSpPr>
          <p:cNvPr id="31" name="TextBox 31"/>
          <p:cNvSpPr txBox="1"/>
          <p:nvPr/>
        </p:nvSpPr>
        <p:spPr>
          <a:xfrm>
            <a:off x="1370559" y="7811541"/>
            <a:ext cx="2980135" cy="368300"/>
          </a:xfrm>
          <a:prstGeom prst="rect">
            <a:avLst/>
          </a:prstGeom>
        </p:spPr>
        <p:txBody>
          <a:bodyPr lIns="0" tIns="0" rIns="0" bIns="0" rtlCol="0" anchor="t">
            <a:spAutoFit/>
          </a:bodyPr>
          <a:lstStyle/>
          <a:p>
            <a:pPr algn="l">
              <a:lnSpc>
                <a:spcPts val="287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Comparability</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2" name="TextBox 32"/>
          <p:cNvSpPr txBox="1"/>
          <p:nvPr/>
        </p:nvSpPr>
        <p:spPr>
          <a:xfrm>
            <a:off x="1370559" y="8303121"/>
            <a:ext cx="7351514" cy="784225"/>
          </a:xfrm>
          <a:prstGeom prst="rect">
            <a:avLst/>
          </a:prstGeom>
        </p:spPr>
        <p:txBody>
          <a:bodyPr lIns="0" tIns="0" rIns="0" bIns="0" rtlCol="0" anchor="t">
            <a:spAutoFit/>
          </a:bodyPr>
          <a:lstStyle/>
          <a:p>
            <a:pPr algn="l">
              <a:lnSpc>
                <a:spcPts val="3060"/>
              </a:lnSpc>
            </a:pPr>
            <a:r>
              <a:rPr lang="en-US" sz="2800" dirty="0">
                <a:solidFill>
                  <a:srgbClr val="3D3838"/>
                </a:solidFill>
                <a:latin typeface="Source Sans 3" panose="020B0303030403020204"/>
                <a:ea typeface="Source Sans 3" panose="020B0303030403020204"/>
                <a:cs typeface="Source Sans 3" panose="020B0303030403020204"/>
                <a:sym typeface="Source Sans 3" panose="020B0303030403020204"/>
              </a:rPr>
              <a:t>Allowing for straightforward comparison across different project contexts.</a:t>
            </a:r>
            <a:endParaRPr lang="en-US" sz="2800" dirty="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33" name="Group 33"/>
          <p:cNvGrpSpPr/>
          <p:nvPr/>
        </p:nvGrpSpPr>
        <p:grpSpPr>
          <a:xfrm>
            <a:off x="9260830" y="7515969"/>
            <a:ext cx="7961710" cy="1926580"/>
            <a:chOff x="0" y="0"/>
            <a:chExt cx="10615613" cy="2568773"/>
          </a:xfrm>
        </p:grpSpPr>
        <p:sp>
          <p:nvSpPr>
            <p:cNvPr id="34" name="Freeform 34"/>
            <p:cNvSpPr/>
            <p:nvPr/>
          </p:nvSpPr>
          <p:spPr>
            <a:xfrm>
              <a:off x="19050" y="19050"/>
              <a:ext cx="10577576" cy="2530602"/>
            </a:xfrm>
            <a:custGeom>
              <a:avLst/>
              <a:gdLst/>
              <a:ahLst/>
              <a:cxnLst/>
              <a:rect l="l" t="t" r="r" b="b"/>
              <a:pathLst>
                <a:path w="10577576" h="2530602">
                  <a:moveTo>
                    <a:pt x="0" y="52451"/>
                  </a:moveTo>
                  <a:cubicBezTo>
                    <a:pt x="0" y="23495"/>
                    <a:pt x="23749" y="0"/>
                    <a:pt x="53086" y="0"/>
                  </a:cubicBezTo>
                  <a:lnTo>
                    <a:pt x="10524490" y="0"/>
                  </a:lnTo>
                  <a:cubicBezTo>
                    <a:pt x="10553827" y="0"/>
                    <a:pt x="10577576" y="23495"/>
                    <a:pt x="10577576" y="52451"/>
                  </a:cubicBezTo>
                  <a:lnTo>
                    <a:pt x="10577576" y="2478151"/>
                  </a:lnTo>
                  <a:cubicBezTo>
                    <a:pt x="10577576" y="2507107"/>
                    <a:pt x="10553827" y="2530602"/>
                    <a:pt x="10524490" y="2530602"/>
                  </a:cubicBezTo>
                  <a:lnTo>
                    <a:pt x="53086" y="2530602"/>
                  </a:lnTo>
                  <a:cubicBezTo>
                    <a:pt x="23749" y="2530602"/>
                    <a:pt x="0" y="2507107"/>
                    <a:pt x="0" y="2478151"/>
                  </a:cubicBezTo>
                  <a:close/>
                </a:path>
              </a:pathLst>
            </a:custGeom>
            <a:solidFill>
              <a:srgbClr val="FFFFFF"/>
            </a:solidFill>
            <a:ln w="12700">
              <a:solidFill>
                <a:srgbClr val="000000"/>
              </a:solidFill>
            </a:ln>
          </p:spPr>
        </p:sp>
        <p:sp>
          <p:nvSpPr>
            <p:cNvPr id="35" name="Freeform 35"/>
            <p:cNvSpPr/>
            <p:nvPr/>
          </p:nvSpPr>
          <p:spPr>
            <a:xfrm>
              <a:off x="0" y="0"/>
              <a:ext cx="10615676" cy="2568702"/>
            </a:xfrm>
            <a:custGeom>
              <a:avLst/>
              <a:gdLst/>
              <a:ahLst/>
              <a:cxnLst/>
              <a:rect l="l" t="t" r="r" b="b"/>
              <a:pathLst>
                <a:path w="10615676" h="2568702">
                  <a:moveTo>
                    <a:pt x="0" y="71501"/>
                  </a:moveTo>
                  <a:cubicBezTo>
                    <a:pt x="0" y="31750"/>
                    <a:pt x="32512" y="0"/>
                    <a:pt x="72136" y="0"/>
                  </a:cubicBezTo>
                  <a:lnTo>
                    <a:pt x="10543540" y="0"/>
                  </a:lnTo>
                  <a:lnTo>
                    <a:pt x="10543540" y="19050"/>
                  </a:lnTo>
                  <a:lnTo>
                    <a:pt x="10543540" y="0"/>
                  </a:lnTo>
                  <a:cubicBezTo>
                    <a:pt x="10583164" y="0"/>
                    <a:pt x="10615676" y="31750"/>
                    <a:pt x="10615676" y="71501"/>
                  </a:cubicBezTo>
                  <a:lnTo>
                    <a:pt x="10596626" y="71501"/>
                  </a:lnTo>
                  <a:lnTo>
                    <a:pt x="10615676" y="71501"/>
                  </a:lnTo>
                  <a:lnTo>
                    <a:pt x="10615676" y="2497201"/>
                  </a:lnTo>
                  <a:lnTo>
                    <a:pt x="10596626" y="2497201"/>
                  </a:lnTo>
                  <a:lnTo>
                    <a:pt x="10615676" y="2497201"/>
                  </a:lnTo>
                  <a:cubicBezTo>
                    <a:pt x="10615676" y="2536952"/>
                    <a:pt x="10583164" y="2568702"/>
                    <a:pt x="10543540" y="2568702"/>
                  </a:cubicBezTo>
                  <a:lnTo>
                    <a:pt x="10543540" y="2549652"/>
                  </a:lnTo>
                  <a:lnTo>
                    <a:pt x="10543540" y="2568702"/>
                  </a:lnTo>
                  <a:lnTo>
                    <a:pt x="72136" y="2568702"/>
                  </a:lnTo>
                  <a:lnTo>
                    <a:pt x="72136" y="2549652"/>
                  </a:lnTo>
                  <a:lnTo>
                    <a:pt x="72136" y="2568702"/>
                  </a:lnTo>
                  <a:cubicBezTo>
                    <a:pt x="32512" y="2568702"/>
                    <a:pt x="0" y="2536952"/>
                    <a:pt x="0" y="2497201"/>
                  </a:cubicBezTo>
                  <a:lnTo>
                    <a:pt x="0" y="71501"/>
                  </a:lnTo>
                  <a:lnTo>
                    <a:pt x="19050" y="71501"/>
                  </a:lnTo>
                  <a:lnTo>
                    <a:pt x="0" y="71501"/>
                  </a:lnTo>
                  <a:moveTo>
                    <a:pt x="38100" y="71501"/>
                  </a:moveTo>
                  <a:lnTo>
                    <a:pt x="38100" y="2497201"/>
                  </a:lnTo>
                  <a:lnTo>
                    <a:pt x="19050" y="2497201"/>
                  </a:lnTo>
                  <a:lnTo>
                    <a:pt x="38100" y="2497201"/>
                  </a:lnTo>
                  <a:cubicBezTo>
                    <a:pt x="38100" y="2515489"/>
                    <a:pt x="53086" y="2530602"/>
                    <a:pt x="72136" y="2530602"/>
                  </a:cubicBezTo>
                  <a:lnTo>
                    <a:pt x="10543540" y="2530602"/>
                  </a:lnTo>
                  <a:cubicBezTo>
                    <a:pt x="10562590" y="2530602"/>
                    <a:pt x="10577576" y="2515489"/>
                    <a:pt x="10577576" y="2497201"/>
                  </a:cubicBezTo>
                  <a:lnTo>
                    <a:pt x="10577576" y="71501"/>
                  </a:lnTo>
                  <a:cubicBezTo>
                    <a:pt x="10577576" y="53213"/>
                    <a:pt x="10562590" y="38100"/>
                    <a:pt x="10543540" y="38100"/>
                  </a:cubicBezTo>
                  <a:lnTo>
                    <a:pt x="72136" y="38100"/>
                  </a:lnTo>
                  <a:lnTo>
                    <a:pt x="72136" y="19050"/>
                  </a:lnTo>
                  <a:lnTo>
                    <a:pt x="72136" y="38100"/>
                  </a:lnTo>
                  <a:cubicBezTo>
                    <a:pt x="53086" y="38100"/>
                    <a:pt x="38100" y="53213"/>
                    <a:pt x="38100" y="71501"/>
                  </a:cubicBezTo>
                  <a:close/>
                </a:path>
              </a:pathLst>
            </a:custGeom>
            <a:solidFill>
              <a:srgbClr val="D8D4D4"/>
            </a:solidFill>
            <a:ln w="12700">
              <a:solidFill>
                <a:srgbClr val="000000"/>
              </a:solidFill>
            </a:ln>
          </p:spPr>
        </p:sp>
      </p:grpSp>
      <p:sp>
        <p:nvSpPr>
          <p:cNvPr id="36" name="TextBox 36"/>
          <p:cNvSpPr txBox="1"/>
          <p:nvPr/>
        </p:nvSpPr>
        <p:spPr>
          <a:xfrm>
            <a:off x="9565640" y="7811770"/>
            <a:ext cx="5431790" cy="368300"/>
          </a:xfrm>
          <a:prstGeom prst="rect">
            <a:avLst/>
          </a:prstGeom>
        </p:spPr>
        <p:txBody>
          <a:bodyPr wrap="square" lIns="0" tIns="0" rIns="0" bIns="0" rtlCol="0" anchor="t">
            <a:spAutoFit/>
          </a:bodyPr>
          <a:lstStyle/>
          <a:p>
            <a:pPr algn="l">
              <a:lnSpc>
                <a:spcPts val="287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Systematic Structure</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7" name="TextBox 37"/>
          <p:cNvSpPr txBox="1"/>
          <p:nvPr/>
        </p:nvSpPr>
        <p:spPr>
          <a:xfrm>
            <a:off x="9565928" y="8303121"/>
            <a:ext cx="7351514" cy="784225"/>
          </a:xfrm>
          <a:prstGeom prst="rect">
            <a:avLst/>
          </a:prstGeom>
        </p:spPr>
        <p:txBody>
          <a:bodyPr lIns="0" tIns="0" rIns="0" bIns="0" rtlCol="0" anchor="t">
            <a:spAutoFit/>
          </a:bodyPr>
          <a:lstStyle/>
          <a:p>
            <a:pPr algn="l">
              <a:lnSpc>
                <a:spcPts val="306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Building the model with a logical and coherent framework.</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 name="Group 4"/>
          <p:cNvGrpSpPr/>
          <p:nvPr/>
        </p:nvGrpSpPr>
        <p:grpSpPr>
          <a:xfrm>
            <a:off x="0" y="-3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id="8" name="TextBox 8"/>
          <p:cNvSpPr txBox="1"/>
          <p:nvPr/>
        </p:nvSpPr>
        <p:spPr>
          <a:xfrm>
            <a:off x="914428" y="952748"/>
            <a:ext cx="16128504" cy="1684436"/>
          </a:xfrm>
          <a:prstGeom prst="rect">
            <a:avLst/>
          </a:prstGeom>
        </p:spPr>
        <p:txBody>
          <a:bodyPr lIns="0" tIns="0" rIns="0" bIns="0" rtlCol="0" anchor="t">
            <a:spAutoFit/>
          </a:bodyPr>
          <a:lstStyle/>
          <a:p>
            <a:pPr algn="l">
              <a:lnSpc>
                <a:spcPts val="6500"/>
              </a:lnSpc>
            </a:pPr>
            <a:r>
              <a:rPr lang="en-US" sz="5185" b="1" dirty="0">
                <a:solidFill>
                  <a:srgbClr val="000000"/>
                </a:solidFill>
                <a:latin typeface="Montserrat Bold" panose="00000800000000000000"/>
                <a:ea typeface="Montserrat Bold" panose="00000800000000000000"/>
                <a:cs typeface="Montserrat Bold" panose="00000800000000000000"/>
                <a:sym typeface="Montserrat Bold" panose="00000800000000000000"/>
              </a:rPr>
              <a:t>Expert Perspectives: Unpacking Methodological Differences</a:t>
            </a:r>
            <a:endParaRPr lang="en-US" sz="5185" b="1" dirty="0">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9" name="TextBox 9"/>
          <p:cNvSpPr txBox="1"/>
          <p:nvPr/>
        </p:nvSpPr>
        <p:spPr>
          <a:xfrm>
            <a:off x="685828" y="3695876"/>
            <a:ext cx="16128504" cy="1292225"/>
          </a:xfrm>
          <a:prstGeom prst="rect">
            <a:avLst/>
          </a:prstGeom>
        </p:spPr>
        <p:txBody>
          <a:bodyPr lIns="0" tIns="0" rIns="0" bIns="0" rtlCol="0" anchor="t">
            <a:spAutoFit/>
          </a:bodyPr>
          <a:lstStyle/>
          <a:p>
            <a:pPr marL="457200" indent="-457200" algn="l">
              <a:lnSpc>
                <a:spcPct val="100000"/>
              </a:lnSpc>
              <a:buFont typeface="Arial" panose="020B0604020202020204" pitchFamily="34" charset="0"/>
              <a:buChar char="•"/>
            </a:pPr>
            <a:r>
              <a:rPr lang="en-US" sz="2800" dirty="0">
                <a:solidFill>
                  <a:srgbClr val="3D3838"/>
                </a:solidFill>
                <a:latin typeface="Source Sans 3" panose="020B0303030403020204"/>
                <a:ea typeface="Source Sans 3" panose="020B0303030403020204"/>
                <a:cs typeface="Source Sans 3" panose="020B0303030403020204"/>
                <a:sym typeface="Source Sans 3" panose="020B0303030403020204"/>
              </a:rPr>
              <a:t>Interview partners, primarily seasoned project managers, were asked to rate the significance of differences between classical Waterfall and Agile methods across six key domains. They provided rationales for their rankings, ranging from "no difference (0)" to "high difference (3)."</a:t>
            </a:r>
            <a:endParaRPr lang="en-US" sz="2800" dirty="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0" name="TextBox 10"/>
          <p:cNvSpPr txBox="1"/>
          <p:nvPr/>
        </p:nvSpPr>
        <p:spPr>
          <a:xfrm>
            <a:off x="838448" y="6210003"/>
            <a:ext cx="16128504" cy="1292225"/>
          </a:xfrm>
          <a:prstGeom prst="rect">
            <a:avLst/>
          </a:prstGeom>
        </p:spPr>
        <p:txBody>
          <a:bodyPr lIns="0" tIns="0" rIns="0" bIns="0" rtlCol="0" anchor="t">
            <a:spAutoFit/>
          </a:bodyPr>
          <a:lstStyle/>
          <a:p>
            <a:pPr marL="457200" indent="-457200" algn="l">
              <a:lnSpc>
                <a:spcPct val="100000"/>
              </a:lnSpc>
              <a:buFont typeface="Arial" panose="020B0604020202020204" pitchFamily="34" charset="0"/>
              <a:buChar char="•"/>
            </a:pPr>
            <a:r>
              <a:rPr lang="en-US" sz="2800" dirty="0">
                <a:solidFill>
                  <a:srgbClr val="3D3838"/>
                </a:solidFill>
                <a:latin typeface="Source Sans 3" panose="020B0303030403020204"/>
                <a:ea typeface="Source Sans 3" panose="020B0303030403020204"/>
                <a:cs typeface="Source Sans 3" panose="020B0303030403020204"/>
                <a:sym typeface="Source Sans 3" panose="020B0303030403020204"/>
              </a:rPr>
              <a:t>From the project managers' viewpoints, the most significant distinctions between the two approaches primarily lie in their fundamental planning character. This suggests that the approach to foresight and adaptation is a core divergence.</a:t>
            </a:r>
            <a:endParaRPr lang="en-US" sz="2800" dirty="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71396" y="1026367"/>
            <a:ext cx="10867077" cy="830997"/>
          </a:xfrm>
          <a:prstGeom prst="rect">
            <a:avLst/>
          </a:prstGeom>
          <a:noFill/>
        </p:spPr>
        <p:txBody>
          <a:bodyPr wrap="none" rtlCol="0">
            <a:spAutoFit/>
          </a:bodyPr>
          <a:lstStyle/>
          <a:p>
            <a:r>
              <a:rPr lang="en-US" sz="4800" b="1" dirty="0">
                <a:solidFill>
                  <a:srgbClr val="000000"/>
                </a:solidFill>
                <a:latin typeface="Montserrat Bold" panose="00000800000000000000"/>
                <a:ea typeface="Montserrat Bold" panose="00000800000000000000"/>
                <a:cs typeface="Montserrat Bold" panose="00000800000000000000"/>
                <a:sym typeface="Montserrat Bold" panose="00000800000000000000"/>
              </a:rPr>
              <a:t>Research Design &amp; Methodology</a:t>
            </a:r>
            <a:endParaRPr lang="en-US" sz="4800" dirty="0"/>
          </a:p>
        </p:txBody>
      </p:sp>
      <p:sp>
        <p:nvSpPr>
          <p:cNvPr id="5" name="TextBox 4"/>
          <p:cNvSpPr txBox="1"/>
          <p:nvPr/>
        </p:nvSpPr>
        <p:spPr>
          <a:xfrm>
            <a:off x="762000" y="2095500"/>
            <a:ext cx="12985543" cy="523220"/>
          </a:xfrm>
          <a:prstGeom prst="rect">
            <a:avLst/>
          </a:prstGeom>
          <a:noFill/>
        </p:spPr>
        <p:txBody>
          <a:bodyPr wrap="none" rtlCol="0">
            <a:spAutoFit/>
          </a:bodyPr>
          <a:lstStyle/>
          <a:p>
            <a:r>
              <a:rPr lang="en-US" sz="2800" dirty="0"/>
              <a:t>The authors developed a two-step decision framework to guide methodology selection</a:t>
            </a:r>
            <a:r>
              <a:rPr lang="en-US" dirty="0"/>
              <a:t>:</a:t>
            </a:r>
            <a:endParaRPr lang="en-US" dirty="0"/>
          </a:p>
        </p:txBody>
      </p:sp>
      <p:sp>
        <p:nvSpPr>
          <p:cNvPr id="6" name="TextBox 5"/>
          <p:cNvSpPr txBox="1"/>
          <p:nvPr/>
        </p:nvSpPr>
        <p:spPr>
          <a:xfrm>
            <a:off x="803132" y="2866044"/>
            <a:ext cx="3857787" cy="523220"/>
          </a:xfrm>
          <a:prstGeom prst="rect">
            <a:avLst/>
          </a:prstGeom>
          <a:noFill/>
        </p:spPr>
        <p:txBody>
          <a:bodyPr wrap="none" rtlCol="0">
            <a:spAutoFit/>
          </a:bodyPr>
          <a:lstStyle/>
          <a:p>
            <a:r>
              <a:rPr lang="en-US" sz="2800" b="1" dirty="0"/>
              <a:t>Step 1: Exclusion Criteria</a:t>
            </a:r>
            <a:endParaRPr lang="en-US" sz="2800" dirty="0"/>
          </a:p>
        </p:txBody>
      </p:sp>
      <p:sp>
        <p:nvSpPr>
          <p:cNvPr id="7" name="TextBox 6"/>
          <p:cNvSpPr txBox="1"/>
          <p:nvPr/>
        </p:nvSpPr>
        <p:spPr>
          <a:xfrm>
            <a:off x="762000" y="3512046"/>
            <a:ext cx="17297400" cy="6554470"/>
          </a:xfrm>
          <a:prstGeom prst="rect">
            <a:avLst/>
          </a:prstGeom>
          <a:noFill/>
        </p:spPr>
        <p:txBody>
          <a:bodyPr wrap="square" rtlCol="0">
            <a:spAutoFit/>
          </a:bodyPr>
          <a:lstStyle/>
          <a:p>
            <a:r>
              <a:rPr lang="en-US" altLang="en-GB" sz="2800" dirty="0"/>
              <a:t>A project may not be suitable for Agile if it has one or more of the following characteristics:</a:t>
            </a:r>
            <a:endParaRPr lang="en-US" altLang="en-GB" sz="2800" dirty="0"/>
          </a:p>
          <a:p>
            <a:endParaRPr lang="en-US" altLang="en-GB" sz="2800" dirty="0"/>
          </a:p>
          <a:p>
            <a:pPr marL="457200" indent="-457200">
              <a:buFont typeface="Arial" panose="020B0604020202020204" pitchFamily="34" charset="0"/>
              <a:buChar char="•"/>
            </a:pPr>
            <a:r>
              <a:rPr lang="en-US" altLang="en-GB" sz="2800" dirty="0"/>
              <a:t>Lack of Decomposability</a:t>
            </a:r>
            <a:endParaRPr lang="en-US" altLang="en-GB" sz="2800" dirty="0"/>
          </a:p>
          <a:p>
            <a:r>
              <a:rPr lang="en-US" altLang="en-GB" sz="2800" dirty="0"/>
              <a:t>      The project cannot be broken into small, independent deliverables.</a:t>
            </a:r>
            <a:endParaRPr lang="en-US" altLang="en-GB" sz="2800" dirty="0"/>
          </a:p>
          <a:p>
            <a:endParaRPr lang="en-US" altLang="en-GB" sz="2800" dirty="0"/>
          </a:p>
          <a:p>
            <a:pPr marL="457200" indent="-457200">
              <a:buFont typeface="Arial" panose="020B0604020202020204" pitchFamily="34" charset="0"/>
              <a:buChar char="•"/>
            </a:pPr>
            <a:r>
              <a:rPr lang="en-US" altLang="en-GB" sz="2800" dirty="0"/>
              <a:t>One-Shot Nature</a:t>
            </a:r>
            <a:endParaRPr lang="en-US" altLang="en-GB" sz="2800" dirty="0"/>
          </a:p>
          <a:p>
            <a:r>
              <a:rPr lang="en-US" altLang="en-GB" sz="2800" dirty="0"/>
              <a:t>      Legal or technical constraints prevent iterative or incremental development, or changes would cause excessive cost.</a:t>
            </a:r>
            <a:endParaRPr lang="en-US" altLang="en-GB" sz="2800" dirty="0"/>
          </a:p>
          <a:p>
            <a:endParaRPr lang="en-US" altLang="en-GB" sz="2800" dirty="0"/>
          </a:p>
          <a:p>
            <a:pPr marL="457200" indent="-457200">
              <a:buFont typeface="Arial" panose="020B0604020202020204" pitchFamily="34" charset="0"/>
              <a:buChar char="•"/>
            </a:pPr>
            <a:r>
              <a:rPr lang="en-US" altLang="en-GB" sz="2800" dirty="0"/>
              <a:t>High Project Criticality</a:t>
            </a:r>
            <a:endParaRPr lang="en-US" altLang="en-GB" sz="2800" dirty="0"/>
          </a:p>
          <a:p>
            <a:r>
              <a:rPr lang="en-US" altLang="en-GB" sz="2800" dirty="0"/>
              <a:t>      Operational or safety risks do not allow frequent changes or experimentation.</a:t>
            </a:r>
            <a:endParaRPr lang="en-US" altLang="en-GB" sz="2800" dirty="0"/>
          </a:p>
          <a:p>
            <a:endParaRPr lang="en-US" altLang="en-GB" sz="2800" dirty="0"/>
          </a:p>
          <a:p>
            <a:pPr marL="457200" indent="-457200">
              <a:buFont typeface="Arial" panose="020B0604020202020204" pitchFamily="34" charset="0"/>
              <a:buChar char="•"/>
            </a:pPr>
            <a:r>
              <a:rPr lang="en-US" altLang="en-GB" sz="2800" dirty="0"/>
              <a:t>Organizational or Sponsor Constraints</a:t>
            </a:r>
            <a:endParaRPr lang="en-US" altLang="en-GB" sz="2800" dirty="0"/>
          </a:p>
          <a:p>
            <a:r>
              <a:rPr lang="en-US" altLang="en-GB" sz="2800" dirty="0"/>
              <a:t>      Limited Agile support or a rigid, inflexible organizational culture.</a:t>
            </a:r>
            <a:endParaRPr lang="en-US" altLang="en-GB" sz="2800" dirty="0"/>
          </a:p>
          <a:p>
            <a:endParaRPr lang="en-US" altLang="en-GB" sz="2800" dirty="0"/>
          </a:p>
          <a:p>
            <a:endParaRPr lang="en-US" altLang="en-GB"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95600" y="723900"/>
            <a:ext cx="11032490" cy="829945"/>
          </a:xfrm>
          <a:prstGeom prst="rect">
            <a:avLst/>
          </a:prstGeom>
          <a:noFill/>
        </p:spPr>
        <p:txBody>
          <a:bodyPr wrap="square" rtlCol="0" anchor="t">
            <a:spAutoFit/>
          </a:bodyPr>
          <a:p>
            <a:r>
              <a:rPr lang="en-US" sz="4800" b="1" dirty="0">
                <a:solidFill>
                  <a:srgbClr val="000000"/>
                </a:solidFill>
                <a:latin typeface="Montserrat Bold" panose="00000800000000000000"/>
                <a:ea typeface="Montserrat Bold" panose="00000800000000000000"/>
                <a:cs typeface="Montserrat Bold" panose="00000800000000000000"/>
                <a:sym typeface="Montserrat Bold" panose="00000800000000000000"/>
              </a:rPr>
              <a:t>Research Design &amp; Methodology</a:t>
            </a:r>
            <a:endParaRPr lang="en-US" altLang="en-US" sz="4800" b="1" dirty="0">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 name="Text Box 2"/>
          <p:cNvSpPr txBox="1"/>
          <p:nvPr/>
        </p:nvSpPr>
        <p:spPr>
          <a:xfrm>
            <a:off x="990600" y="2095500"/>
            <a:ext cx="9144000" cy="521970"/>
          </a:xfrm>
          <a:prstGeom prst="rect">
            <a:avLst/>
          </a:prstGeom>
          <a:noFill/>
        </p:spPr>
        <p:txBody>
          <a:bodyPr wrap="square" rtlCol="0" anchor="t">
            <a:spAutoFit/>
          </a:bodyPr>
          <a:p>
            <a:r>
              <a:rPr lang="en-US" sz="2800" b="1" dirty="0">
                <a:sym typeface="+mn-ea"/>
              </a:rPr>
              <a:t>Step 2: Detailed Scoring of Criteria</a:t>
            </a:r>
            <a:endParaRPr lang="en-US" altLang="en-US" sz="2800" b="1" dirty="0">
              <a:sym typeface="+mn-ea"/>
            </a:endParaRPr>
          </a:p>
        </p:txBody>
      </p:sp>
      <p:sp>
        <p:nvSpPr>
          <p:cNvPr id="4" name="Text Box 3"/>
          <p:cNvSpPr txBox="1"/>
          <p:nvPr/>
        </p:nvSpPr>
        <p:spPr>
          <a:xfrm>
            <a:off x="1371600" y="3159125"/>
            <a:ext cx="15001240" cy="953135"/>
          </a:xfrm>
          <a:prstGeom prst="rect">
            <a:avLst/>
          </a:prstGeom>
          <a:noFill/>
        </p:spPr>
        <p:txBody>
          <a:bodyPr wrap="square" rtlCol="0" anchor="t">
            <a:spAutoFit/>
          </a:bodyPr>
          <a:p>
            <a:r>
              <a:rPr lang="en-US" sz="2800" dirty="0">
                <a:sym typeface="+mn-ea"/>
              </a:rPr>
              <a:t>If agile is not excluded based on the  step1 , we are going to evaluate against 15 criteria across 5 categories:</a:t>
            </a:r>
            <a:endParaRPr lang="en-US" altLang="en-US" sz="2800" dirty="0">
              <a:sym typeface="+mn-ea"/>
            </a:endParaRPr>
          </a:p>
        </p:txBody>
      </p:sp>
      <p:sp>
        <p:nvSpPr>
          <p:cNvPr id="5" name="Text Box 4"/>
          <p:cNvSpPr txBox="1"/>
          <p:nvPr/>
        </p:nvSpPr>
        <p:spPr>
          <a:xfrm>
            <a:off x="1143000" y="4305300"/>
            <a:ext cx="9144000" cy="1383665"/>
          </a:xfrm>
          <a:prstGeom prst="rect">
            <a:avLst/>
          </a:prstGeom>
          <a:noFill/>
        </p:spPr>
        <p:txBody>
          <a:bodyPr wrap="square" rtlCol="0" anchor="t">
            <a:spAutoFit/>
          </a:bodyPr>
          <a:p>
            <a:r>
              <a:rPr lang="en-US" sz="2800" b="1" dirty="0">
                <a:sym typeface="+mn-ea"/>
              </a:rPr>
              <a:t>Scoring Scale (0–4):</a:t>
            </a:r>
            <a:br>
              <a:rPr lang="en-US" sz="2800" dirty="0">
                <a:sym typeface="+mn-ea"/>
              </a:rPr>
            </a:br>
            <a:r>
              <a:rPr lang="en-US" sz="2800" dirty="0">
                <a:sym typeface="+mn-ea"/>
              </a:rPr>
              <a:t>High score = favors waterfall</a:t>
            </a:r>
            <a:br>
              <a:rPr lang="en-US" sz="2800" dirty="0">
                <a:sym typeface="+mn-ea"/>
              </a:rPr>
            </a:br>
            <a:r>
              <a:rPr lang="en-US" sz="2800" dirty="0">
                <a:sym typeface="+mn-ea"/>
              </a:rPr>
              <a:t>Low score = favors agile</a:t>
            </a:r>
            <a:endParaRPr lang="en-US" altLang="en-US" sz="2800" dirty="0">
              <a:sym typeface="+mn-ea"/>
            </a:endParaRPr>
          </a:p>
        </p:txBody>
      </p:sp>
      <p:sp>
        <p:nvSpPr>
          <p:cNvPr id="6" name="Text Box 5"/>
          <p:cNvSpPr txBox="1"/>
          <p:nvPr/>
        </p:nvSpPr>
        <p:spPr>
          <a:xfrm>
            <a:off x="6705600" y="4381500"/>
            <a:ext cx="9144000" cy="521970"/>
          </a:xfrm>
          <a:prstGeom prst="rect">
            <a:avLst/>
          </a:prstGeom>
          <a:noFill/>
        </p:spPr>
        <p:txBody>
          <a:bodyPr wrap="square" rtlCol="0" anchor="t">
            <a:spAutoFit/>
          </a:bodyPr>
          <a:p>
            <a:r>
              <a:rPr lang="en-US" sz="2800" b="1" dirty="0">
                <a:sym typeface="+mn-ea"/>
              </a:rPr>
              <a:t>Categories: </a:t>
            </a:r>
            <a:r>
              <a:rPr lang="en-US" sz="2800" dirty="0">
                <a:sym typeface="+mn-ea"/>
              </a:rPr>
              <a:t>Scope, Time, Budget ,Organization, Project Team</a:t>
            </a:r>
            <a:endParaRPr lang="en-US" altLang="en-US" sz="2800" dirty="0">
              <a:sym typeface="+mn-ea"/>
            </a:endParaRPr>
          </a:p>
        </p:txBody>
      </p:sp>
      <p:sp>
        <p:nvSpPr>
          <p:cNvPr id="7" name="Text Box 6"/>
          <p:cNvSpPr txBox="1"/>
          <p:nvPr/>
        </p:nvSpPr>
        <p:spPr>
          <a:xfrm>
            <a:off x="1529715" y="6286500"/>
            <a:ext cx="13517880" cy="2676525"/>
          </a:xfrm>
          <a:prstGeom prst="rect">
            <a:avLst/>
          </a:prstGeom>
          <a:noFill/>
        </p:spPr>
        <p:txBody>
          <a:bodyPr wrap="square" rtlCol="0" anchor="t">
            <a:spAutoFit/>
          </a:bodyPr>
          <a:p>
            <a:pPr>
              <a:lnSpc>
                <a:spcPct val="100000"/>
              </a:lnSpc>
            </a:pPr>
            <a:r>
              <a:rPr lang="en-US" altLang="en-GB" sz="2800" dirty="0">
                <a:sym typeface="+mn-ea"/>
              </a:rPr>
              <a:t>The model supports custom weighting of decision categories based on project context. Expert interviews indicate that Project Scope, Organizational Context, and Project Team Characteristics are the most influential factors, while Time and Budget are generally less decisive in selecting a project methodology.</a:t>
            </a:r>
            <a:endParaRPr lang="en-US" altLang="en-GB" sz="2800" dirty="0">
              <a:sym typeface="+mn-ea"/>
            </a:endParaRPr>
          </a:p>
          <a:p>
            <a:pPr>
              <a:lnSpc>
                <a:spcPct val="100000"/>
              </a:lnSpc>
            </a:pPr>
            <a:endParaRPr lang="en-US" altLang="en-GB" sz="2800" dirty="0">
              <a:sym typeface="+mn-ea"/>
            </a:endParaRPr>
          </a:p>
          <a:p>
            <a:pPr>
              <a:lnSpc>
                <a:spcPct val="100000"/>
              </a:lnSpc>
            </a:pPr>
            <a:endParaRPr lang="zh-CN" altLang="en-US" sz="2800" dirty="0">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id="6" name="TextBox 6"/>
          <p:cNvSpPr txBox="1"/>
          <p:nvPr/>
        </p:nvSpPr>
        <p:spPr>
          <a:xfrm>
            <a:off x="1049685" y="805755"/>
            <a:ext cx="12198251" cy="572840"/>
          </a:xfrm>
          <a:prstGeom prst="rect">
            <a:avLst/>
          </a:prstGeom>
        </p:spPr>
        <p:txBody>
          <a:bodyPr lIns="0" tIns="0" rIns="0" bIns="0" rtlCol="0" anchor="t">
            <a:spAutoFit/>
          </a:bodyPr>
          <a:lstStyle/>
          <a:p>
            <a:pPr algn="l">
              <a:lnSpc>
                <a:spcPts val="4310"/>
              </a:lnSpc>
            </a:pPr>
            <a:r>
              <a:rPr lang="en-US" sz="3435" b="1">
                <a:solidFill>
                  <a:srgbClr val="000000"/>
                </a:solidFill>
                <a:latin typeface="Montserrat Bold" panose="00000800000000000000"/>
                <a:ea typeface="Montserrat Bold" panose="00000800000000000000"/>
                <a:cs typeface="Montserrat Bold" panose="00000800000000000000"/>
                <a:sym typeface="Montserrat Bold" panose="00000800000000000000"/>
              </a:rPr>
              <a:t>Key Findings: Agile vs. Waterfall Distinctive Features</a:t>
            </a:r>
            <a:endParaRPr lang="en-US" sz="3435"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9" name="TextBox 9"/>
          <p:cNvSpPr txBox="1"/>
          <p:nvPr/>
        </p:nvSpPr>
        <p:spPr>
          <a:xfrm>
            <a:off x="1219230" y="2171491"/>
            <a:ext cx="2658367" cy="328295"/>
          </a:xfrm>
          <a:prstGeom prst="rect">
            <a:avLst/>
          </a:prstGeom>
        </p:spPr>
        <p:txBody>
          <a:bodyPr lIns="0" tIns="0" rIns="0" bIns="0" rtlCol="0" anchor="t">
            <a:spAutoFit/>
          </a:bodyPr>
          <a:lstStyle/>
          <a:p>
            <a:pPr algn="l">
              <a:lnSpc>
                <a:spcPts val="2560"/>
              </a:lnSpc>
            </a:pPr>
            <a:r>
              <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rPr>
              <a:t>Agile</a:t>
            </a:r>
            <a:endPar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0" name="TextBox 10"/>
          <p:cNvSpPr txBox="1"/>
          <p:nvPr/>
        </p:nvSpPr>
        <p:spPr>
          <a:xfrm>
            <a:off x="1143000" y="2933700"/>
            <a:ext cx="7855585" cy="861695"/>
          </a:xfrm>
          <a:prstGeom prst="rect">
            <a:avLst/>
          </a:prstGeom>
        </p:spPr>
        <p:txBody>
          <a:bodyPr wrap="square" lIns="0" tIns="0" rIns="0" bIns="0" rtlCol="0" anchor="t">
            <a:spAutoFit/>
          </a:bodyPr>
          <a:lstStyle/>
          <a:p>
            <a:pPr marL="226060" lvl="1" indent="-113030" algn="l">
              <a:lnSpc>
                <a:spcPct val="100000"/>
              </a:lnSpc>
              <a:buFont typeface="Arial" panose="020B0604020202020204"/>
              <a:buChar char="•"/>
            </a:pP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Flexibility:</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Highly adaptable to evolving requirements.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1" name="TextBox 11"/>
          <p:cNvSpPr txBox="1"/>
          <p:nvPr/>
        </p:nvSpPr>
        <p:spPr>
          <a:xfrm>
            <a:off x="1066800" y="4457700"/>
            <a:ext cx="7451090" cy="861695"/>
          </a:xfrm>
          <a:prstGeom prst="rect">
            <a:avLst/>
          </a:prstGeom>
        </p:spPr>
        <p:txBody>
          <a:bodyPr wrap="square" lIns="0" tIns="0" rIns="0" bIns="0" rtlCol="0" anchor="t">
            <a:spAutoFit/>
          </a:bodyPr>
          <a:lstStyle/>
          <a:p>
            <a:pPr marL="226060" lvl="1" indent="-113030" algn="l">
              <a:lnSpc>
                <a:spcPct val="100000"/>
              </a:lnSpc>
              <a:buFont typeface="Arial" panose="020B0604020202020204"/>
              <a:buChar char="•"/>
            </a:pP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Customer Involvement:</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Continuous feedback and collaboration with stakeholders.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2" name="TextBox 12"/>
          <p:cNvSpPr txBox="1"/>
          <p:nvPr/>
        </p:nvSpPr>
        <p:spPr>
          <a:xfrm>
            <a:off x="1219230" y="5791439"/>
            <a:ext cx="7856487" cy="861695"/>
          </a:xfrm>
          <a:prstGeom prst="rect">
            <a:avLst/>
          </a:prstGeom>
        </p:spPr>
        <p:txBody>
          <a:bodyPr lIns="0" tIns="0" rIns="0" bIns="0" rtlCol="0" anchor="t">
            <a:spAutoFit/>
          </a:bodyPr>
          <a:lstStyle/>
          <a:p>
            <a:pPr marL="226060" lvl="1" indent="-113030" algn="l">
              <a:lnSpc>
                <a:spcPct val="100000"/>
              </a:lnSpc>
              <a:buFont typeface="Arial" panose="020B0604020202020204"/>
              <a:buChar char="•"/>
            </a:pP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Iterative Development:</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Delivers functional increments frequently.</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5" name="TextBox 15"/>
          <p:cNvSpPr txBox="1"/>
          <p:nvPr/>
        </p:nvSpPr>
        <p:spPr>
          <a:xfrm>
            <a:off x="9372302" y="2095291"/>
            <a:ext cx="2658367" cy="328295"/>
          </a:xfrm>
          <a:prstGeom prst="rect">
            <a:avLst/>
          </a:prstGeom>
        </p:spPr>
        <p:txBody>
          <a:bodyPr lIns="0" tIns="0" rIns="0" bIns="0" rtlCol="0" anchor="t">
            <a:spAutoFit/>
          </a:bodyPr>
          <a:lstStyle/>
          <a:p>
            <a:pPr algn="l">
              <a:lnSpc>
                <a:spcPts val="2560"/>
              </a:lnSpc>
            </a:pPr>
            <a:r>
              <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rPr>
              <a:t>Waterfall</a:t>
            </a:r>
            <a:endPar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6" name="TextBox 16"/>
          <p:cNvSpPr txBox="1"/>
          <p:nvPr/>
        </p:nvSpPr>
        <p:spPr>
          <a:xfrm>
            <a:off x="8915102" y="3009642"/>
            <a:ext cx="7856487" cy="861695"/>
          </a:xfrm>
          <a:prstGeom prst="rect">
            <a:avLst/>
          </a:prstGeom>
        </p:spPr>
        <p:txBody>
          <a:bodyPr lIns="0" tIns="0" rIns="0" bIns="0" rtlCol="0" anchor="t">
            <a:spAutoFit/>
          </a:bodyPr>
          <a:lstStyle/>
          <a:p>
            <a:pPr marL="226060" lvl="1" indent="-113030" algn="l">
              <a:lnSpc>
                <a:spcPct val="100000"/>
              </a:lnSpc>
              <a:buFont typeface="Arial" panose="020B0604020202020204"/>
              <a:buChar char="•"/>
            </a:pP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Structure:</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Linear, sequential phases with distinct milestones.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7" name="TextBox 17"/>
          <p:cNvSpPr txBox="1"/>
          <p:nvPr/>
        </p:nvSpPr>
        <p:spPr>
          <a:xfrm>
            <a:off x="8915102" y="4400857"/>
            <a:ext cx="7856487" cy="861695"/>
          </a:xfrm>
          <a:prstGeom prst="rect">
            <a:avLst/>
          </a:prstGeom>
        </p:spPr>
        <p:txBody>
          <a:bodyPr lIns="0" tIns="0" rIns="0" bIns="0" rtlCol="0" anchor="t">
            <a:spAutoFit/>
          </a:bodyPr>
          <a:lstStyle/>
          <a:p>
            <a:pPr marL="226060" lvl="1" indent="-113030" algn="l">
              <a:lnSpc>
                <a:spcPct val="100000"/>
              </a:lnSpc>
              <a:buFont typeface="Arial" panose="020B0604020202020204"/>
              <a:buChar char="•"/>
            </a:pP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Predictability:</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Strong emphasis on upfront planning and fixed scope.</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8" name="TextBox 18"/>
          <p:cNvSpPr txBox="1"/>
          <p:nvPr/>
        </p:nvSpPr>
        <p:spPr>
          <a:xfrm>
            <a:off x="8991302" y="5753339"/>
            <a:ext cx="7856487" cy="861695"/>
          </a:xfrm>
          <a:prstGeom prst="rect">
            <a:avLst/>
          </a:prstGeom>
        </p:spPr>
        <p:txBody>
          <a:bodyPr lIns="0" tIns="0" rIns="0" bIns="0" rtlCol="0" anchor="t">
            <a:spAutoFit/>
          </a:bodyPr>
          <a:lstStyle/>
          <a:p>
            <a:pPr marL="226060" lvl="1" indent="-113030" algn="l">
              <a:lnSpc>
                <a:spcPct val="100000"/>
              </a:lnSpc>
              <a:buFont typeface="Arial" panose="020B0604020202020204"/>
              <a:buChar char="•"/>
            </a:pP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Documentation:</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Extensive documentation at each stage.</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9" name="TextBox 19"/>
          <p:cNvSpPr txBox="1"/>
          <p:nvPr/>
        </p:nvSpPr>
        <p:spPr>
          <a:xfrm>
            <a:off x="914430" y="7810183"/>
            <a:ext cx="16188630" cy="1292225"/>
          </a:xfrm>
          <a:prstGeom prst="rect">
            <a:avLst/>
          </a:prstGeom>
        </p:spPr>
        <p:txBody>
          <a:bodyPr lIns="0" tIns="0" rIns="0" bIns="0" rtlCol="0" anchor="t">
            <a:spAutoFit/>
          </a:bodyPr>
          <a:lstStyle/>
          <a:p>
            <a:pPr algn="l">
              <a:lnSpc>
                <a:spcPct val="100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These findings align directly with the research goal of systematically comparing methodologies. The insights highlight real project scenarios that justify the observed differences and their implications for project outcomes.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id="6" name="TextBox 6"/>
          <p:cNvSpPr txBox="1"/>
          <p:nvPr/>
        </p:nvSpPr>
        <p:spPr>
          <a:xfrm>
            <a:off x="1079748" y="1838771"/>
            <a:ext cx="13629978" cy="905172"/>
          </a:xfrm>
          <a:prstGeom prst="rect">
            <a:avLst/>
          </a:prstGeom>
        </p:spPr>
        <p:txBody>
          <a:bodyPr lIns="0" tIns="0" rIns="0" bIns="0" rtlCol="0" anchor="t">
            <a:spAutoFit/>
          </a:bodyPr>
          <a:lstStyle/>
          <a:p>
            <a:pPr algn="l">
              <a:lnSpc>
                <a:spcPts val="6875"/>
              </a:lnSpc>
            </a:pPr>
            <a:r>
              <a:rPr lang="en-US" sz="5500" b="1">
                <a:solidFill>
                  <a:srgbClr val="000000"/>
                </a:solidFill>
                <a:latin typeface="Montserrat Bold" panose="00000800000000000000"/>
                <a:ea typeface="Montserrat Bold" panose="00000800000000000000"/>
                <a:cs typeface="Montserrat Bold" panose="00000800000000000000"/>
                <a:sym typeface="Montserrat Bold" panose="00000800000000000000"/>
              </a:rPr>
              <a:t>Discussion: Interpreting the Findings</a:t>
            </a:r>
            <a:endParaRPr lang="en-US" sz="55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7" name="TextBox 7"/>
          <p:cNvSpPr txBox="1"/>
          <p:nvPr/>
        </p:nvSpPr>
        <p:spPr>
          <a:xfrm>
            <a:off x="1079748" y="3284785"/>
            <a:ext cx="16128504" cy="861695"/>
          </a:xfrm>
          <a:prstGeom prst="rect">
            <a:avLst/>
          </a:prstGeom>
        </p:spPr>
        <p:txBody>
          <a:bodyPr lIns="0" tIns="0" rIns="0" bIns="0" rtlCol="0" anchor="t">
            <a:spAutoFit/>
          </a:bodyPr>
          <a:lstStyle/>
          <a:p>
            <a:pPr marL="358140" lvl="1" indent="-179070" algn="l">
              <a:lnSpc>
                <a:spcPct val="100000"/>
              </a:lnSpc>
              <a:buFont typeface="Arial" panose="020B0604020202020204"/>
              <a:buChar char="•"/>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The findings are interpreted in relation to existing knowledge about software project outcomes, providing context and validating the empirical observations.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8" name="TextBox 8"/>
          <p:cNvSpPr txBox="1"/>
          <p:nvPr/>
        </p:nvSpPr>
        <p:spPr>
          <a:xfrm>
            <a:off x="1143248" y="4723864"/>
            <a:ext cx="16128504" cy="861695"/>
          </a:xfrm>
          <a:prstGeom prst="rect">
            <a:avLst/>
          </a:prstGeom>
        </p:spPr>
        <p:txBody>
          <a:bodyPr lIns="0" tIns="0" rIns="0" bIns="0" rtlCol="0" anchor="t">
            <a:spAutoFit/>
          </a:bodyPr>
          <a:lstStyle/>
          <a:p>
            <a:pPr marL="358140" lvl="1" indent="-179070" algn="l">
              <a:lnSpc>
                <a:spcPct val="100000"/>
              </a:lnSpc>
              <a:buFont typeface="Arial" panose="020B0604020202020204"/>
              <a:buChar char="•"/>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The research showcases the specific benefits of Agile methodologies, particularly in dynamic and rapidly changing project environments.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9" name="TextBox 9"/>
          <p:cNvSpPr txBox="1"/>
          <p:nvPr/>
        </p:nvSpPr>
        <p:spPr>
          <a:xfrm>
            <a:off x="1295648" y="6114682"/>
            <a:ext cx="16128504" cy="861695"/>
          </a:xfrm>
          <a:prstGeom prst="rect">
            <a:avLst/>
          </a:prstGeom>
        </p:spPr>
        <p:txBody>
          <a:bodyPr lIns="0" tIns="0" rIns="0" bIns="0" rtlCol="0" anchor="t">
            <a:spAutoFit/>
          </a:bodyPr>
          <a:lstStyle/>
          <a:p>
            <a:pPr marL="358140" lvl="1" indent="-179070" algn="l">
              <a:lnSpc>
                <a:spcPct val="100000"/>
              </a:lnSpc>
              <a:buFont typeface="Arial" panose="020B0604020202020204"/>
              <a:buChar char="•"/>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It clarifies the continued suitability of Waterfall for projects with fixed scopes, clear requirements, and predictable outcomes, where comprehensive upfront planning is feasible.</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0" name="TextBox 10"/>
          <p:cNvSpPr txBox="1"/>
          <p:nvPr/>
        </p:nvSpPr>
        <p:spPr>
          <a:xfrm>
            <a:off x="1220083" y="7505501"/>
            <a:ext cx="16128504" cy="1292225"/>
          </a:xfrm>
          <a:prstGeom prst="rect">
            <a:avLst/>
          </a:prstGeom>
        </p:spPr>
        <p:txBody>
          <a:bodyPr lIns="0" tIns="0" rIns="0" bIns="0" rtlCol="0" anchor="t">
            <a:spAutoFit/>
          </a:bodyPr>
          <a:lstStyle/>
          <a:p>
            <a:pPr marL="358140" lvl="1" indent="-179070" algn="l">
              <a:lnSpc>
                <a:spcPct val="100000"/>
              </a:lnSpc>
              <a:buFont typeface="Arial" panose="020B0604020202020204"/>
              <a:buChar char="•"/>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The study offers fresh insights into the potential of hybrid models, demonstrating how Agile practices can be partially integrated within traditional Waterfall structures to enhance adaptability without sacrificing control.</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GB" altLang="en-US"/>
            </a:p>
          </p:txBody>
        </p:sp>
      </p:grpSp>
      <p:sp>
        <p:nvSpPr>
          <p:cNvPr id="6" name="TextBox 6"/>
          <p:cNvSpPr txBox="1"/>
          <p:nvPr/>
        </p:nvSpPr>
        <p:spPr>
          <a:xfrm>
            <a:off x="989111" y="780009"/>
            <a:ext cx="15546289" cy="531316"/>
          </a:xfrm>
          <a:prstGeom prst="rect">
            <a:avLst/>
          </a:prstGeom>
        </p:spPr>
        <p:txBody>
          <a:bodyPr lIns="0" tIns="0" rIns="0" bIns="0" rtlCol="0" anchor="t">
            <a:spAutoFit/>
          </a:bodyPr>
          <a:lstStyle/>
          <a:p>
            <a:pPr algn="l">
              <a:lnSpc>
                <a:spcPts val="4060"/>
              </a:lnSpc>
            </a:pPr>
            <a:r>
              <a:rPr lang="en-US" sz="3250" b="1">
                <a:solidFill>
                  <a:srgbClr val="000000"/>
                </a:solidFill>
                <a:latin typeface="Montserrat Bold" panose="00000800000000000000"/>
                <a:ea typeface="Montserrat Bold" panose="00000800000000000000"/>
                <a:cs typeface="Montserrat Bold" panose="00000800000000000000"/>
                <a:sym typeface="Montserrat Bold" panose="00000800000000000000"/>
              </a:rPr>
              <a:t>Conclusion &amp; Implications: Charting the Future of Project Management</a:t>
            </a:r>
            <a:endParaRPr lang="en-US" sz="325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7" name="TextBox 7"/>
          <p:cNvSpPr txBox="1"/>
          <p:nvPr/>
        </p:nvSpPr>
        <p:spPr>
          <a:xfrm>
            <a:off x="989330" y="1751330"/>
            <a:ext cx="7991475" cy="586740"/>
          </a:xfrm>
          <a:prstGeom prst="rect">
            <a:avLst/>
          </a:prstGeom>
        </p:spPr>
        <p:txBody>
          <a:bodyPr lIns="0" tIns="0" rIns="0" bIns="0" rtlCol="0" anchor="t">
            <a:noAutofit/>
          </a:bodyPr>
          <a:lstStyle/>
          <a:p>
            <a:pPr algn="l">
              <a:lnSpc>
                <a:spcPts val="2435"/>
              </a:lnSpc>
            </a:pPr>
            <a:r>
              <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rPr>
              <a:t>Research Accomplishments</a:t>
            </a:r>
            <a:endPar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8" name="TextBox 8"/>
          <p:cNvSpPr txBox="1"/>
          <p:nvPr/>
        </p:nvSpPr>
        <p:spPr>
          <a:xfrm>
            <a:off x="1066800" y="2781300"/>
            <a:ext cx="15652115" cy="272415"/>
          </a:xfrm>
          <a:prstGeom prst="rect">
            <a:avLst/>
          </a:prstGeom>
        </p:spPr>
        <p:txBody>
          <a:bodyPr wrap="square" lIns="0" tIns="0" rIns="0" bIns="0" rtlCol="0" anchor="t">
            <a:spAutoFit/>
          </a:bodyPr>
          <a:lstStyle/>
          <a:p>
            <a:pPr marL="216535" lvl="1" indent="-108585" algn="l">
              <a:lnSpc>
                <a:spcPts val="2125"/>
              </a:lnSpc>
              <a:buFont typeface="Arial" panose="020B0604020202020204"/>
              <a:buChar char="•"/>
            </a:pP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Research objectives met?</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Yes—a comprehensive model was developed, and key differences analyzed.</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9" name="TextBox 9"/>
          <p:cNvSpPr txBox="1"/>
          <p:nvPr/>
        </p:nvSpPr>
        <p:spPr>
          <a:xfrm>
            <a:off x="1219200" y="3543300"/>
            <a:ext cx="15456535" cy="861695"/>
          </a:xfrm>
          <a:prstGeom prst="rect">
            <a:avLst/>
          </a:prstGeom>
        </p:spPr>
        <p:txBody>
          <a:bodyPr wrap="square" lIns="0" tIns="0" rIns="0" bIns="0" rtlCol="0" anchor="t">
            <a:spAutoFit/>
          </a:bodyPr>
          <a:lstStyle/>
          <a:p>
            <a:pPr marL="216535" lvl="1" indent="-108585" algn="l">
              <a:lnSpc>
                <a:spcPct val="100000"/>
              </a:lnSpc>
              <a:buFont typeface="Arial" panose="020B0604020202020204"/>
              <a:buChar char="•"/>
            </a:pP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Research questions answered?</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Yes—RQ1 (methodological differences) and RQ2 (decision model) were thoroughly addressed.</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0" name="TextBox 10"/>
          <p:cNvSpPr txBox="1"/>
          <p:nvPr/>
        </p:nvSpPr>
        <p:spPr>
          <a:xfrm>
            <a:off x="1052830" y="4727575"/>
            <a:ext cx="4864100" cy="311785"/>
          </a:xfrm>
          <a:prstGeom prst="rect">
            <a:avLst/>
          </a:prstGeom>
        </p:spPr>
        <p:txBody>
          <a:bodyPr wrap="square" lIns="0" tIns="0" rIns="0" bIns="0" rtlCol="0" anchor="t">
            <a:spAutoFit/>
          </a:bodyPr>
          <a:lstStyle/>
          <a:p>
            <a:pPr algn="l">
              <a:lnSpc>
                <a:spcPts val="2435"/>
              </a:lnSpc>
            </a:pPr>
            <a:r>
              <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rPr>
              <a:t>Main Findings</a:t>
            </a:r>
            <a:endPar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1" name="TextBox 11"/>
          <p:cNvSpPr txBox="1"/>
          <p:nvPr/>
        </p:nvSpPr>
        <p:spPr>
          <a:xfrm>
            <a:off x="1066800" y="5676900"/>
            <a:ext cx="16959580" cy="272415"/>
          </a:xfrm>
          <a:prstGeom prst="rect">
            <a:avLst/>
          </a:prstGeom>
        </p:spPr>
        <p:txBody>
          <a:bodyPr wrap="square" lIns="0" tIns="0" rIns="0" bIns="0" rtlCol="0" anchor="t">
            <a:spAutoFit/>
          </a:bodyPr>
          <a:lstStyle/>
          <a:p>
            <a:pPr marL="216535" lvl="1" indent="-108585" algn="l">
              <a:lnSpc>
                <a:spcPts val="2125"/>
              </a:lnSpc>
              <a:buFont typeface="Arial" panose="020B0604020202020204"/>
              <a:buChar char="•"/>
            </a:pP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Planning Style:</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The most significant differentiator between Agile and Waterfall is their approach to planning.</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2" name="TextBox 12"/>
          <p:cNvSpPr txBox="1"/>
          <p:nvPr/>
        </p:nvSpPr>
        <p:spPr>
          <a:xfrm>
            <a:off x="1066800" y="6515100"/>
            <a:ext cx="16959580" cy="272415"/>
          </a:xfrm>
          <a:prstGeom prst="rect">
            <a:avLst/>
          </a:prstGeom>
        </p:spPr>
        <p:txBody>
          <a:bodyPr wrap="square" lIns="0" tIns="0" rIns="0" bIns="0" rtlCol="0" anchor="t">
            <a:spAutoFit/>
          </a:bodyPr>
          <a:lstStyle/>
          <a:p>
            <a:pPr marL="216535" lvl="1" indent="-108585" algn="l">
              <a:lnSpc>
                <a:spcPts val="2125"/>
              </a:lnSpc>
              <a:buFont typeface="Arial" panose="020B0604020202020204"/>
              <a:buChar char="•"/>
            </a:pP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Two-Step Model:</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A novel two-step decision model significantly improves clarity in methodology selection.</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3" name="TextBox 13"/>
          <p:cNvSpPr txBox="1"/>
          <p:nvPr/>
        </p:nvSpPr>
        <p:spPr>
          <a:xfrm>
            <a:off x="1050925" y="7551420"/>
            <a:ext cx="15590520" cy="272415"/>
          </a:xfrm>
          <a:prstGeom prst="rect">
            <a:avLst/>
          </a:prstGeom>
        </p:spPr>
        <p:txBody>
          <a:bodyPr wrap="square" lIns="0" tIns="0" rIns="0" bIns="0" rtlCol="0" anchor="t">
            <a:spAutoFit/>
          </a:bodyPr>
          <a:lstStyle/>
          <a:p>
            <a:pPr marL="216535" lvl="1" indent="-108585" algn="l">
              <a:lnSpc>
                <a:spcPts val="2125"/>
              </a:lnSpc>
              <a:buFont typeface="Arial" panose="020B0604020202020204"/>
              <a:buChar char="•"/>
            </a:pP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No Universal Solution:</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There is no "one-size-fits-all" method; context dictates the optimal approach.</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8" name="TextBox 18"/>
          <p:cNvSpPr txBox="1"/>
          <p:nvPr/>
        </p:nvSpPr>
        <p:spPr>
          <a:xfrm>
            <a:off x="1143000" y="7843520"/>
            <a:ext cx="16098520" cy="541655"/>
          </a:xfrm>
          <a:prstGeom prst="rect">
            <a:avLst/>
          </a:prstGeom>
        </p:spPr>
        <p:txBody>
          <a:bodyPr wrap="square" lIns="0" tIns="0" rIns="0" bIns="0" rtlCol="0" anchor="t">
            <a:noAutofit/>
          </a:bodyPr>
          <a:lstStyle/>
          <a:p>
            <a:pPr marL="0" lvl="0" indent="-108585" algn="l">
              <a:lnSpc>
                <a:spcPts val="2125"/>
              </a:lnSpc>
              <a:buFont typeface="Arial" panose="020B0604020202020204"/>
              <a:buChar char="•"/>
            </a:pPr>
            <a:endParaRPr lang="en-US" sz="24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38200" y="876300"/>
            <a:ext cx="10708005" cy="403225"/>
          </a:xfrm>
          <a:prstGeom prst="rect">
            <a:avLst/>
          </a:prstGeom>
          <a:noFill/>
        </p:spPr>
        <p:txBody>
          <a:bodyPr wrap="square" rtlCol="0" anchor="t">
            <a:spAutoFit/>
          </a:bodyPr>
          <a:p>
            <a:pPr algn="l">
              <a:lnSpc>
                <a:spcPts val="2435"/>
              </a:lnSpc>
            </a:pPr>
            <a:r>
              <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rPr>
              <a:t>Implications for Software Project Management</a:t>
            </a:r>
            <a:endParaRPr lang="en-US" alt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 name="Text Box 2"/>
          <p:cNvSpPr txBox="1"/>
          <p:nvPr/>
        </p:nvSpPr>
        <p:spPr>
          <a:xfrm>
            <a:off x="838200" y="1790700"/>
            <a:ext cx="14025880" cy="805180"/>
          </a:xfrm>
          <a:prstGeom prst="rect">
            <a:avLst/>
          </a:prstGeom>
          <a:noFill/>
        </p:spPr>
        <p:txBody>
          <a:bodyPr wrap="square" rtlCol="0" anchor="t">
            <a:noAutofit/>
          </a:bodyPr>
          <a:p>
            <a:pPr marL="216535" lvl="1" indent="-108585" algn="l">
              <a:lnSpc>
                <a:spcPct val="100000"/>
              </a:lnSpc>
              <a:buFont typeface="Arial" panose="020B0604020202020204"/>
              <a:buChar char="•"/>
            </a:pP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For practitioners:</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Utilize the model during project kick-offs to foster stakeholder alignment and make informed decisions.</a:t>
            </a:r>
            <a:endParaRPr lang="en-US" alt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4" name="Text Box 3"/>
          <p:cNvSpPr txBox="1"/>
          <p:nvPr/>
        </p:nvSpPr>
        <p:spPr>
          <a:xfrm>
            <a:off x="1066800" y="2933700"/>
            <a:ext cx="14714855" cy="1081405"/>
          </a:xfrm>
          <a:prstGeom prst="rect">
            <a:avLst/>
          </a:prstGeom>
          <a:noFill/>
        </p:spPr>
        <p:txBody>
          <a:bodyPr wrap="square" rtlCol="0" anchor="t">
            <a:noAutofit/>
          </a:bodyPr>
          <a:p>
            <a:pPr marL="0" lvl="0" indent="-108585" algn="l">
              <a:lnSpc>
                <a:spcPct val="100000"/>
              </a:lnSpc>
              <a:buFont typeface="Arial" panose="020B0604020202020204"/>
              <a:buChar char="•"/>
            </a:pP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For researchers:</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Extend the model with quantitative validation and explore  AI-based tuning for enhanced accuracy and applicability.</a:t>
            </a:r>
            <a:endParaRPr lang="en-US" alt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14" name="Group 14"/>
          <p:cNvGrpSpPr/>
          <p:nvPr/>
        </p:nvGrpSpPr>
        <p:grpSpPr>
          <a:xfrm rot="0">
            <a:off x="6391106" y="4610239"/>
            <a:ext cx="5154960" cy="5154960"/>
            <a:chOff x="0" y="0"/>
            <a:chExt cx="6873280" cy="6873280"/>
          </a:xfrm>
        </p:grpSpPr>
        <p:sp>
          <p:nvSpPr>
            <p:cNvPr id="15" name="Freeform 15" descr="preencoded.png"/>
            <p:cNvSpPr/>
            <p:nvPr/>
          </p:nvSpPr>
          <p:spPr>
            <a:xfrm>
              <a:off x="0" y="0"/>
              <a:ext cx="6873240" cy="6873240"/>
            </a:xfrm>
            <a:custGeom>
              <a:avLst/>
              <a:gdLst/>
              <a:ahLst/>
              <a:cxnLst/>
              <a:rect l="l" t="t" r="r" b="b"/>
              <a:pathLst>
                <a:path w="6873240" h="6873240">
                  <a:moveTo>
                    <a:pt x="0" y="0"/>
                  </a:moveTo>
                  <a:lnTo>
                    <a:pt x="6873240" y="0"/>
                  </a:lnTo>
                  <a:lnTo>
                    <a:pt x="6873240" y="6873240"/>
                  </a:lnTo>
                  <a:lnTo>
                    <a:pt x="0" y="6873240"/>
                  </a:lnTo>
                  <a:lnTo>
                    <a:pt x="0" y="0"/>
                  </a:lnTo>
                  <a:close/>
                </a:path>
              </a:pathLst>
            </a:custGeom>
            <a:blipFill>
              <a:blip r:embed="rId1"/>
              <a:stretch>
                <a:fillRect/>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id="6" name="Group 6"/>
          <p:cNvGrpSpPr/>
          <p:nvPr/>
        </p:nvGrpSpPr>
        <p:grpSpPr>
          <a:xfrm>
            <a:off x="1143000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1"/>
              <a:stretch>
                <a:fillRect/>
              </a:stretch>
            </a:blipFill>
          </p:spPr>
        </p:sp>
      </p:grpSp>
      <p:sp>
        <p:nvSpPr>
          <p:cNvPr id="8" name="TextBox 8"/>
          <p:cNvSpPr txBox="1"/>
          <p:nvPr/>
        </p:nvSpPr>
        <p:spPr>
          <a:xfrm>
            <a:off x="1079748" y="1199406"/>
            <a:ext cx="9053810" cy="905172"/>
          </a:xfrm>
          <a:prstGeom prst="rect">
            <a:avLst/>
          </a:prstGeom>
        </p:spPr>
        <p:txBody>
          <a:bodyPr lIns="0" tIns="0" rIns="0" bIns="0" rtlCol="0" anchor="t">
            <a:spAutoFit/>
          </a:bodyPr>
          <a:lstStyle/>
          <a:p>
            <a:pPr algn="l">
              <a:lnSpc>
                <a:spcPts val="6875"/>
              </a:lnSpc>
            </a:pPr>
            <a:r>
              <a:rPr lang="en-US" sz="5500" b="1">
                <a:solidFill>
                  <a:srgbClr val="000000"/>
                </a:solidFill>
                <a:latin typeface="Montserrat Bold" panose="00000800000000000000"/>
                <a:ea typeface="Montserrat Bold" panose="00000800000000000000"/>
                <a:cs typeface="Montserrat Bold" panose="00000800000000000000"/>
                <a:sym typeface="Montserrat Bold" panose="00000800000000000000"/>
              </a:rPr>
              <a:t>Group-4: Team Members</a:t>
            </a:r>
            <a:endParaRPr lang="en-US" sz="55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9" name="TextBox 9"/>
          <p:cNvSpPr txBox="1"/>
          <p:nvPr/>
        </p:nvSpPr>
        <p:spPr>
          <a:xfrm>
            <a:off x="1079748" y="2856756"/>
            <a:ext cx="2554784" cy="457349"/>
          </a:xfrm>
          <a:prstGeom prst="rect">
            <a:avLst/>
          </a:prstGeom>
        </p:spPr>
        <p:txBody>
          <a:bodyPr lIns="0" tIns="0" rIns="0" bIns="0" rtlCol="0" anchor="t">
            <a:spAutoFit/>
          </a:bodyPr>
          <a:lstStyle/>
          <a:p>
            <a:pPr algn="l">
              <a:lnSpc>
                <a:spcPts val="3435"/>
              </a:lnSpc>
            </a:pPr>
            <a:r>
              <a:rPr lang="en-US" sz="2750" b="1">
                <a:solidFill>
                  <a:srgbClr val="000000"/>
                </a:solidFill>
                <a:latin typeface="Montserrat Bold" panose="00000800000000000000"/>
                <a:ea typeface="Montserrat Bold" panose="00000800000000000000"/>
                <a:cs typeface="Montserrat Bold" panose="00000800000000000000"/>
                <a:sym typeface="Montserrat Bold" panose="00000800000000000000"/>
              </a:rPr>
              <a:t>Name</a:t>
            </a:r>
            <a:endParaRPr lang="en-US" sz="275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0" name="TextBox 10"/>
          <p:cNvSpPr txBox="1"/>
          <p:nvPr/>
        </p:nvSpPr>
        <p:spPr>
          <a:xfrm>
            <a:off x="1079748" y="3536900"/>
            <a:ext cx="2554784" cy="1242417"/>
          </a:xfrm>
          <a:prstGeom prst="rect">
            <a:avLst/>
          </a:prstGeom>
        </p:spPr>
        <p:txBody>
          <a:bodyPr lIns="0" tIns="0" rIns="0" bIns="0" rtlCol="0" anchor="t">
            <a:spAutoFit/>
          </a:bodyPr>
          <a:lstStyle/>
          <a:p>
            <a:pPr algn="l">
              <a:lnSpc>
                <a:spcPts val="4500"/>
              </a:lnSpc>
            </a:pPr>
            <a:r>
              <a:rPr lang="en-US" sz="3000">
                <a:solidFill>
                  <a:srgbClr val="3D3838"/>
                </a:solidFill>
                <a:latin typeface="Source Sans 3" panose="020B0303030403020204"/>
                <a:ea typeface="Source Sans 3" panose="020B0303030403020204"/>
                <a:cs typeface="Source Sans 3" panose="020B0303030403020204"/>
                <a:sym typeface="Source Sans 3" panose="020B0303030403020204"/>
              </a:rPr>
              <a:t>Abubeker Juhar</a:t>
            </a:r>
            <a:endParaRPr lang="en-US" sz="30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1" name="TextBox 11"/>
          <p:cNvSpPr txBox="1"/>
          <p:nvPr/>
        </p:nvSpPr>
        <p:spPr>
          <a:xfrm>
            <a:off x="1079748" y="4533642"/>
            <a:ext cx="2554784" cy="664071"/>
          </a:xfrm>
          <a:prstGeom prst="rect">
            <a:avLst/>
          </a:prstGeom>
        </p:spPr>
        <p:txBody>
          <a:bodyPr lIns="0" tIns="0" rIns="0" bIns="0" rtlCol="0" anchor="t">
            <a:spAutoFit/>
          </a:bodyPr>
          <a:lstStyle/>
          <a:p>
            <a:pPr algn="l">
              <a:lnSpc>
                <a:spcPts val="4500"/>
              </a:lnSpc>
            </a:pPr>
            <a:r>
              <a:rPr lang="en-US" sz="3000">
                <a:solidFill>
                  <a:srgbClr val="3D3838"/>
                </a:solidFill>
                <a:latin typeface="Source Sans 3" panose="020B0303030403020204"/>
                <a:ea typeface="Source Sans 3" panose="020B0303030403020204"/>
                <a:cs typeface="Source Sans 3" panose="020B0303030403020204"/>
                <a:sym typeface="Source Sans 3" panose="020B0303030403020204"/>
              </a:rPr>
              <a:t>Blen Berhanu</a:t>
            </a:r>
            <a:endParaRPr lang="en-US" sz="30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2" name="TextBox 12"/>
          <p:cNvSpPr txBox="1"/>
          <p:nvPr/>
        </p:nvSpPr>
        <p:spPr>
          <a:xfrm>
            <a:off x="1079748" y="5372407"/>
            <a:ext cx="2554784" cy="1242417"/>
          </a:xfrm>
          <a:prstGeom prst="rect">
            <a:avLst/>
          </a:prstGeom>
        </p:spPr>
        <p:txBody>
          <a:bodyPr lIns="0" tIns="0" rIns="0" bIns="0" rtlCol="0" anchor="t">
            <a:spAutoFit/>
          </a:bodyPr>
          <a:lstStyle/>
          <a:p>
            <a:pPr algn="l">
              <a:lnSpc>
                <a:spcPts val="4500"/>
              </a:lnSpc>
            </a:pPr>
            <a:r>
              <a:rPr lang="en-US" sz="3000">
                <a:solidFill>
                  <a:srgbClr val="3D3838"/>
                </a:solidFill>
                <a:latin typeface="Source Sans 3" panose="020B0303030403020204"/>
                <a:ea typeface="Source Sans 3" panose="020B0303030403020204"/>
                <a:cs typeface="Source Sans 3" panose="020B0303030403020204"/>
                <a:sym typeface="Source Sans 3" panose="020B0303030403020204"/>
              </a:rPr>
              <a:t>Eyerusalem Geremew</a:t>
            </a:r>
            <a:endParaRPr lang="en-US" sz="30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3" name="TextBox 13"/>
          <p:cNvSpPr txBox="1"/>
          <p:nvPr/>
        </p:nvSpPr>
        <p:spPr>
          <a:xfrm>
            <a:off x="1067048" y="7033994"/>
            <a:ext cx="2554784" cy="664071"/>
          </a:xfrm>
          <a:prstGeom prst="rect">
            <a:avLst/>
          </a:prstGeom>
        </p:spPr>
        <p:txBody>
          <a:bodyPr lIns="0" tIns="0" rIns="0" bIns="0" rtlCol="0" anchor="t">
            <a:spAutoFit/>
          </a:bodyPr>
          <a:lstStyle/>
          <a:p>
            <a:pPr algn="l">
              <a:lnSpc>
                <a:spcPts val="4500"/>
              </a:lnSpc>
            </a:pPr>
            <a:r>
              <a:rPr lang="en-US" sz="3000">
                <a:solidFill>
                  <a:srgbClr val="3D3838"/>
                </a:solidFill>
                <a:latin typeface="Source Sans 3" panose="020B0303030403020204"/>
                <a:ea typeface="Source Sans 3" panose="020B0303030403020204"/>
                <a:cs typeface="Source Sans 3" panose="020B0303030403020204"/>
                <a:sym typeface="Source Sans 3" panose="020B0303030403020204"/>
              </a:rPr>
              <a:t>Nahom Zenebe</a:t>
            </a:r>
            <a:endParaRPr lang="en-US" sz="30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4" name="TextBox 14"/>
          <p:cNvSpPr txBox="1"/>
          <p:nvPr/>
        </p:nvSpPr>
        <p:spPr>
          <a:xfrm>
            <a:off x="1079748" y="8117235"/>
            <a:ext cx="2554784" cy="664071"/>
          </a:xfrm>
          <a:prstGeom prst="rect">
            <a:avLst/>
          </a:prstGeom>
        </p:spPr>
        <p:txBody>
          <a:bodyPr lIns="0" tIns="0" rIns="0" bIns="0" rtlCol="0" anchor="t">
            <a:spAutoFit/>
          </a:bodyPr>
          <a:lstStyle/>
          <a:p>
            <a:pPr algn="l">
              <a:lnSpc>
                <a:spcPts val="4500"/>
              </a:lnSpc>
            </a:pPr>
            <a:r>
              <a:rPr lang="en-US" sz="3000">
                <a:solidFill>
                  <a:srgbClr val="3D3838"/>
                </a:solidFill>
                <a:latin typeface="Source Sans 3" panose="020B0303030403020204"/>
                <a:ea typeface="Source Sans 3" panose="020B0303030403020204"/>
                <a:cs typeface="Source Sans 3" panose="020B0303030403020204"/>
                <a:sym typeface="Source Sans 3" panose="020B0303030403020204"/>
              </a:rPr>
              <a:t>Samuel Teferi</a:t>
            </a:r>
            <a:endParaRPr lang="en-US" sz="30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5" name="TextBox 15"/>
          <p:cNvSpPr txBox="1"/>
          <p:nvPr/>
        </p:nvSpPr>
        <p:spPr>
          <a:xfrm>
            <a:off x="4396829" y="2856756"/>
            <a:ext cx="2554784" cy="457349"/>
          </a:xfrm>
          <a:prstGeom prst="rect">
            <a:avLst/>
          </a:prstGeom>
        </p:spPr>
        <p:txBody>
          <a:bodyPr lIns="0" tIns="0" rIns="0" bIns="0" rtlCol="0" anchor="t">
            <a:spAutoFit/>
          </a:bodyPr>
          <a:lstStyle/>
          <a:p>
            <a:pPr algn="l">
              <a:lnSpc>
                <a:spcPts val="3435"/>
              </a:lnSpc>
            </a:pPr>
            <a:r>
              <a:rPr lang="en-US" sz="2750" b="1">
                <a:solidFill>
                  <a:srgbClr val="000000"/>
                </a:solidFill>
                <a:latin typeface="Montserrat Bold" panose="00000800000000000000"/>
                <a:ea typeface="Montserrat Bold" panose="00000800000000000000"/>
                <a:cs typeface="Montserrat Bold" panose="00000800000000000000"/>
                <a:sym typeface="Montserrat Bold" panose="00000800000000000000"/>
              </a:rPr>
              <a:t>ID</a:t>
            </a:r>
            <a:endParaRPr lang="en-US" sz="275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6" name="TextBox 16"/>
          <p:cNvSpPr txBox="1"/>
          <p:nvPr/>
        </p:nvSpPr>
        <p:spPr>
          <a:xfrm>
            <a:off x="4396829" y="3536900"/>
            <a:ext cx="2554784" cy="664071"/>
          </a:xfrm>
          <a:prstGeom prst="rect">
            <a:avLst/>
          </a:prstGeom>
        </p:spPr>
        <p:txBody>
          <a:bodyPr lIns="0" tIns="0" rIns="0" bIns="0" rtlCol="0" anchor="t">
            <a:spAutoFit/>
          </a:bodyPr>
          <a:lstStyle/>
          <a:p>
            <a:pPr algn="l">
              <a:lnSpc>
                <a:spcPts val="4500"/>
              </a:lnSpc>
            </a:pPr>
            <a:r>
              <a:rPr lang="en-US" sz="3000">
                <a:solidFill>
                  <a:srgbClr val="3D3838"/>
                </a:solidFill>
                <a:latin typeface="Source Sans 3" panose="020B0303030403020204"/>
                <a:ea typeface="Source Sans 3" panose="020B0303030403020204"/>
                <a:cs typeface="Source Sans 3" panose="020B0303030403020204"/>
                <a:sym typeface="Source Sans 3" panose="020B0303030403020204"/>
              </a:rPr>
              <a:t>UGR/3857/15</a:t>
            </a:r>
            <a:endParaRPr lang="en-US" sz="30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7" name="TextBox 17"/>
          <p:cNvSpPr txBox="1"/>
          <p:nvPr/>
        </p:nvSpPr>
        <p:spPr>
          <a:xfrm>
            <a:off x="4396829" y="4392811"/>
            <a:ext cx="2554784" cy="664071"/>
          </a:xfrm>
          <a:prstGeom prst="rect">
            <a:avLst/>
          </a:prstGeom>
        </p:spPr>
        <p:txBody>
          <a:bodyPr lIns="0" tIns="0" rIns="0" bIns="0" rtlCol="0" anchor="t">
            <a:spAutoFit/>
          </a:bodyPr>
          <a:lstStyle/>
          <a:p>
            <a:pPr algn="l">
              <a:lnSpc>
                <a:spcPts val="4500"/>
              </a:lnSpc>
            </a:pPr>
            <a:r>
              <a:rPr lang="en-US" sz="3000">
                <a:solidFill>
                  <a:srgbClr val="3D3838"/>
                </a:solidFill>
                <a:latin typeface="Source Sans 3" panose="020B0303030403020204"/>
                <a:ea typeface="Source Sans 3" panose="020B0303030403020204"/>
                <a:cs typeface="Source Sans 3" panose="020B0303030403020204"/>
                <a:sym typeface="Source Sans 3" panose="020B0303030403020204"/>
              </a:rPr>
              <a:t>UGR/8682/15</a:t>
            </a:r>
            <a:endParaRPr lang="en-US" sz="30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8" name="TextBox 18"/>
          <p:cNvSpPr txBox="1"/>
          <p:nvPr/>
        </p:nvSpPr>
        <p:spPr>
          <a:xfrm>
            <a:off x="4343489" y="5524311"/>
            <a:ext cx="2554784" cy="664071"/>
          </a:xfrm>
          <a:prstGeom prst="rect">
            <a:avLst/>
          </a:prstGeom>
        </p:spPr>
        <p:txBody>
          <a:bodyPr lIns="0" tIns="0" rIns="0" bIns="0" rtlCol="0" anchor="t">
            <a:spAutoFit/>
          </a:bodyPr>
          <a:lstStyle/>
          <a:p>
            <a:pPr algn="l">
              <a:lnSpc>
                <a:spcPts val="4500"/>
              </a:lnSpc>
            </a:pPr>
            <a:r>
              <a:rPr lang="en-US" sz="3000">
                <a:solidFill>
                  <a:srgbClr val="3D3838"/>
                </a:solidFill>
                <a:latin typeface="Source Sans 3" panose="020B0303030403020204"/>
                <a:ea typeface="Source Sans 3" panose="020B0303030403020204"/>
                <a:cs typeface="Source Sans 3" panose="020B0303030403020204"/>
                <a:sym typeface="Source Sans 3" panose="020B0303030403020204"/>
              </a:rPr>
              <a:t>UGR/2359/15</a:t>
            </a:r>
            <a:endParaRPr lang="en-US" sz="30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9" name="TextBox 19"/>
          <p:cNvSpPr txBox="1"/>
          <p:nvPr/>
        </p:nvSpPr>
        <p:spPr>
          <a:xfrm>
            <a:off x="4419689" y="8116948"/>
            <a:ext cx="2554784" cy="576580"/>
          </a:xfrm>
          <a:prstGeom prst="rect">
            <a:avLst/>
          </a:prstGeom>
        </p:spPr>
        <p:txBody>
          <a:bodyPr lIns="0" tIns="0" rIns="0" bIns="0" rtlCol="0" anchor="t">
            <a:spAutoFit/>
          </a:bodyPr>
          <a:lstStyle/>
          <a:p>
            <a:pPr algn="l">
              <a:lnSpc>
                <a:spcPts val="4500"/>
              </a:lnSpc>
            </a:pPr>
            <a:r>
              <a:rPr lang="en-US" sz="3000">
                <a:solidFill>
                  <a:srgbClr val="3D3838"/>
                </a:solidFill>
                <a:latin typeface="Source Sans 3" panose="020B0303030403020204"/>
                <a:ea typeface="Source Sans 3" panose="020B0303030403020204"/>
                <a:cs typeface="Source Sans 3" panose="020B0303030403020204"/>
                <a:sym typeface="Source Sans 3" panose="020B0303030403020204"/>
              </a:rPr>
              <a:t>UGR/1535/15</a:t>
            </a:r>
            <a:endParaRPr lang="en-US" sz="30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20" name="TextBox 20"/>
          <p:cNvSpPr txBox="1"/>
          <p:nvPr/>
        </p:nvSpPr>
        <p:spPr>
          <a:xfrm>
            <a:off x="4396829" y="6960542"/>
            <a:ext cx="2554784" cy="576580"/>
          </a:xfrm>
          <a:prstGeom prst="rect">
            <a:avLst/>
          </a:prstGeom>
        </p:spPr>
        <p:txBody>
          <a:bodyPr lIns="0" tIns="0" rIns="0" bIns="0" rtlCol="0" anchor="t">
            <a:spAutoFit/>
          </a:bodyPr>
          <a:lstStyle/>
          <a:p>
            <a:pPr algn="l">
              <a:lnSpc>
                <a:spcPts val="4500"/>
              </a:lnSpc>
            </a:pPr>
            <a:r>
              <a:rPr lang="en-US" sz="3000">
                <a:solidFill>
                  <a:srgbClr val="3D3838"/>
                </a:solidFill>
                <a:latin typeface="Source Sans 3" panose="020B0303030403020204"/>
                <a:ea typeface="Source Sans 3" panose="020B0303030403020204"/>
                <a:cs typeface="Source Sans 3" panose="020B0303030403020204"/>
                <a:sym typeface="Source Sans 3" panose="020B0303030403020204"/>
              </a:rPr>
              <a:t>UGR/0216/15</a:t>
            </a:r>
            <a:endParaRPr lang="en-US" sz="30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21" name="TextBox 21"/>
          <p:cNvSpPr txBox="1"/>
          <p:nvPr/>
        </p:nvSpPr>
        <p:spPr>
          <a:xfrm>
            <a:off x="7713910" y="2856756"/>
            <a:ext cx="2655094" cy="457349"/>
          </a:xfrm>
          <a:prstGeom prst="rect">
            <a:avLst/>
          </a:prstGeom>
        </p:spPr>
        <p:txBody>
          <a:bodyPr lIns="0" tIns="0" rIns="0" bIns="0" rtlCol="0" anchor="t">
            <a:spAutoFit/>
          </a:bodyPr>
          <a:lstStyle/>
          <a:p>
            <a:pPr algn="l">
              <a:lnSpc>
                <a:spcPts val="3435"/>
              </a:lnSpc>
            </a:pPr>
            <a:r>
              <a:rPr lang="en-US" sz="2750" b="1">
                <a:solidFill>
                  <a:srgbClr val="000000"/>
                </a:solidFill>
                <a:latin typeface="Montserrat Bold" panose="00000800000000000000"/>
                <a:ea typeface="Montserrat Bold" panose="00000800000000000000"/>
                <a:cs typeface="Montserrat Bold" panose="00000800000000000000"/>
                <a:sym typeface="Montserrat Bold" panose="00000800000000000000"/>
              </a:rPr>
              <a:t>Stream</a:t>
            </a:r>
            <a:endParaRPr lang="en-US" sz="275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2" name="TextBox 22"/>
          <p:cNvSpPr txBox="1"/>
          <p:nvPr/>
        </p:nvSpPr>
        <p:spPr>
          <a:xfrm>
            <a:off x="7713910" y="3536900"/>
            <a:ext cx="2655094" cy="664071"/>
          </a:xfrm>
          <a:prstGeom prst="rect">
            <a:avLst/>
          </a:prstGeom>
        </p:spPr>
        <p:txBody>
          <a:bodyPr lIns="0" tIns="0" rIns="0" bIns="0" rtlCol="0" anchor="t">
            <a:spAutoFit/>
          </a:bodyPr>
          <a:lstStyle/>
          <a:p>
            <a:pPr algn="l">
              <a:lnSpc>
                <a:spcPts val="4500"/>
              </a:lnSpc>
            </a:pPr>
            <a:r>
              <a:rPr lang="en-US" sz="3000">
                <a:solidFill>
                  <a:srgbClr val="3D3838"/>
                </a:solidFill>
                <a:latin typeface="Source Sans 3" panose="020B0303030403020204"/>
                <a:ea typeface="Source Sans 3" panose="020B0303030403020204"/>
                <a:cs typeface="Source Sans 3" panose="020B0303030403020204"/>
                <a:sym typeface="Source Sans 3" panose="020B0303030403020204"/>
              </a:rPr>
              <a:t>Software</a:t>
            </a:r>
            <a:endParaRPr lang="en-US" sz="30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23" name="TextBox 23"/>
          <p:cNvSpPr txBox="1"/>
          <p:nvPr/>
        </p:nvSpPr>
        <p:spPr>
          <a:xfrm>
            <a:off x="7713910" y="4392811"/>
            <a:ext cx="2655094" cy="664071"/>
          </a:xfrm>
          <a:prstGeom prst="rect">
            <a:avLst/>
          </a:prstGeom>
        </p:spPr>
        <p:txBody>
          <a:bodyPr lIns="0" tIns="0" rIns="0" bIns="0" rtlCol="0" anchor="t">
            <a:spAutoFit/>
          </a:bodyPr>
          <a:lstStyle/>
          <a:p>
            <a:pPr algn="l">
              <a:lnSpc>
                <a:spcPts val="4500"/>
              </a:lnSpc>
            </a:pPr>
            <a:r>
              <a:rPr lang="en-US" sz="3000">
                <a:solidFill>
                  <a:srgbClr val="3D3838"/>
                </a:solidFill>
                <a:latin typeface="Source Sans 3" panose="020B0303030403020204"/>
                <a:ea typeface="Source Sans 3" panose="020B0303030403020204"/>
                <a:cs typeface="Source Sans 3" panose="020B0303030403020204"/>
                <a:sym typeface="Source Sans 3" panose="020B0303030403020204"/>
              </a:rPr>
              <a:t>Software</a:t>
            </a:r>
            <a:endParaRPr lang="en-US" sz="30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24" name="TextBox 24"/>
          <p:cNvSpPr txBox="1"/>
          <p:nvPr/>
        </p:nvSpPr>
        <p:spPr>
          <a:xfrm>
            <a:off x="7725975" y="5523676"/>
            <a:ext cx="2655094" cy="664071"/>
          </a:xfrm>
          <a:prstGeom prst="rect">
            <a:avLst/>
          </a:prstGeom>
        </p:spPr>
        <p:txBody>
          <a:bodyPr lIns="0" tIns="0" rIns="0" bIns="0" rtlCol="0" anchor="t">
            <a:spAutoFit/>
          </a:bodyPr>
          <a:lstStyle/>
          <a:p>
            <a:pPr algn="l">
              <a:lnSpc>
                <a:spcPts val="4500"/>
              </a:lnSpc>
            </a:pPr>
            <a:r>
              <a:rPr lang="en-US" sz="3000">
                <a:solidFill>
                  <a:srgbClr val="3D3838"/>
                </a:solidFill>
                <a:latin typeface="Source Sans 3" panose="020B0303030403020204"/>
                <a:ea typeface="Source Sans 3" panose="020B0303030403020204"/>
                <a:cs typeface="Source Sans 3" panose="020B0303030403020204"/>
                <a:sym typeface="Source Sans 3" panose="020B0303030403020204"/>
              </a:rPr>
              <a:t>Software</a:t>
            </a:r>
            <a:endParaRPr lang="en-US" sz="30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25" name="TextBox 25"/>
          <p:cNvSpPr txBox="1"/>
          <p:nvPr/>
        </p:nvSpPr>
        <p:spPr>
          <a:xfrm>
            <a:off x="7725975" y="6895843"/>
            <a:ext cx="2655094" cy="664071"/>
          </a:xfrm>
          <a:prstGeom prst="rect">
            <a:avLst/>
          </a:prstGeom>
        </p:spPr>
        <p:txBody>
          <a:bodyPr lIns="0" tIns="0" rIns="0" bIns="0" rtlCol="0" anchor="t">
            <a:spAutoFit/>
          </a:bodyPr>
          <a:lstStyle/>
          <a:p>
            <a:pPr algn="l">
              <a:lnSpc>
                <a:spcPts val="4500"/>
              </a:lnSpc>
            </a:pPr>
            <a:r>
              <a:rPr lang="en-US" sz="3000">
                <a:solidFill>
                  <a:srgbClr val="3D3838"/>
                </a:solidFill>
                <a:latin typeface="Source Sans 3" panose="020B0303030403020204"/>
                <a:ea typeface="Source Sans 3" panose="020B0303030403020204"/>
                <a:cs typeface="Source Sans 3" panose="020B0303030403020204"/>
                <a:sym typeface="Source Sans 3" panose="020B0303030403020204"/>
              </a:rPr>
              <a:t>Software</a:t>
            </a:r>
            <a:endParaRPr lang="en-US" sz="30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26" name="TextBox 26"/>
          <p:cNvSpPr txBox="1"/>
          <p:nvPr/>
        </p:nvSpPr>
        <p:spPr>
          <a:xfrm>
            <a:off x="7698035" y="8117512"/>
            <a:ext cx="2655094" cy="664071"/>
          </a:xfrm>
          <a:prstGeom prst="rect">
            <a:avLst/>
          </a:prstGeom>
        </p:spPr>
        <p:txBody>
          <a:bodyPr lIns="0" tIns="0" rIns="0" bIns="0" rtlCol="0" anchor="t">
            <a:spAutoFit/>
          </a:bodyPr>
          <a:lstStyle/>
          <a:p>
            <a:pPr algn="l">
              <a:lnSpc>
                <a:spcPts val="4500"/>
              </a:lnSpc>
            </a:pPr>
            <a:r>
              <a:rPr lang="en-US" sz="3000">
                <a:solidFill>
                  <a:srgbClr val="3D3838"/>
                </a:solidFill>
                <a:latin typeface="Source Sans 3" panose="020B0303030403020204"/>
                <a:ea typeface="Source Sans 3" panose="020B0303030403020204"/>
                <a:cs typeface="Source Sans 3" panose="020B0303030403020204"/>
                <a:sym typeface="Source Sans 3" panose="020B0303030403020204"/>
              </a:rPr>
              <a:t>Software</a:t>
            </a:r>
            <a:endParaRPr lang="en-US" sz="30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id="6" name="Group 6"/>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1"/>
              <a:stretch>
                <a:fillRect/>
              </a:stretch>
            </a:blipFill>
          </p:spPr>
        </p:sp>
      </p:grpSp>
      <p:sp>
        <p:nvSpPr>
          <p:cNvPr id="8" name="TextBox 8"/>
          <p:cNvSpPr txBox="1"/>
          <p:nvPr/>
        </p:nvSpPr>
        <p:spPr>
          <a:xfrm>
            <a:off x="7937747" y="1145381"/>
            <a:ext cx="9270504" cy="2131963"/>
          </a:xfrm>
          <a:prstGeom prst="rect">
            <a:avLst/>
          </a:prstGeom>
        </p:spPr>
        <p:txBody>
          <a:bodyPr lIns="0" tIns="0" rIns="0" bIns="0" rtlCol="0" anchor="t">
            <a:spAutoFit/>
          </a:bodyPr>
          <a:lstStyle/>
          <a:p>
            <a:pPr algn="l">
              <a:lnSpc>
                <a:spcPts val="5500"/>
              </a:lnSpc>
            </a:pPr>
            <a:r>
              <a:rPr lang="en-US" sz="4375" b="1">
                <a:solidFill>
                  <a:srgbClr val="000000"/>
                </a:solidFill>
                <a:latin typeface="Montserrat Bold" panose="00000800000000000000"/>
                <a:ea typeface="Montserrat Bold" panose="00000800000000000000"/>
                <a:cs typeface="Montserrat Bold" panose="00000800000000000000"/>
                <a:sym typeface="Montserrat Bold" panose="00000800000000000000"/>
              </a:rPr>
              <a:t>Overall Review: Evaluating a Project Management Decision Model</a:t>
            </a:r>
            <a:endParaRPr lang="en-US" sz="4375"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9" name="Group 9"/>
          <p:cNvGrpSpPr/>
          <p:nvPr/>
        </p:nvGrpSpPr>
        <p:grpSpPr>
          <a:xfrm>
            <a:off x="7937747" y="3647480"/>
            <a:ext cx="28575" cy="5465415"/>
            <a:chOff x="0" y="0"/>
            <a:chExt cx="38100" cy="7287220"/>
          </a:xfrm>
        </p:grpSpPr>
        <p:sp>
          <p:nvSpPr>
            <p:cNvPr id="10" name="Freeform 10"/>
            <p:cNvSpPr/>
            <p:nvPr/>
          </p:nvSpPr>
          <p:spPr>
            <a:xfrm>
              <a:off x="0" y="0"/>
              <a:ext cx="38100" cy="7287260"/>
            </a:xfrm>
            <a:custGeom>
              <a:avLst/>
              <a:gdLst/>
              <a:ahLst/>
              <a:cxnLst/>
              <a:rect l="l" t="t" r="r" b="b"/>
              <a:pathLst>
                <a:path w="38100" h="7287260">
                  <a:moveTo>
                    <a:pt x="0" y="19050"/>
                  </a:moveTo>
                  <a:cubicBezTo>
                    <a:pt x="0" y="8509"/>
                    <a:pt x="8509" y="0"/>
                    <a:pt x="19050" y="0"/>
                  </a:cubicBezTo>
                  <a:cubicBezTo>
                    <a:pt x="29591" y="0"/>
                    <a:pt x="38100" y="8509"/>
                    <a:pt x="38100" y="19050"/>
                  </a:cubicBezTo>
                  <a:lnTo>
                    <a:pt x="38100" y="7268210"/>
                  </a:lnTo>
                  <a:cubicBezTo>
                    <a:pt x="38100" y="7278751"/>
                    <a:pt x="29591" y="7287260"/>
                    <a:pt x="19050" y="7287260"/>
                  </a:cubicBezTo>
                  <a:cubicBezTo>
                    <a:pt x="8509" y="7287260"/>
                    <a:pt x="0" y="7278751"/>
                    <a:pt x="0" y="7268210"/>
                  </a:cubicBezTo>
                  <a:close/>
                </a:path>
              </a:pathLst>
            </a:custGeom>
            <a:solidFill>
              <a:srgbClr val="D8D4D4"/>
            </a:solidFill>
            <a:ln w="12700">
              <a:solidFill>
                <a:srgbClr val="000000"/>
              </a:solidFill>
            </a:ln>
          </p:spPr>
        </p:sp>
      </p:grpSp>
      <p:grpSp>
        <p:nvGrpSpPr>
          <p:cNvPr id="11" name="Group 11"/>
          <p:cNvGrpSpPr/>
          <p:nvPr/>
        </p:nvGrpSpPr>
        <p:grpSpPr>
          <a:xfrm>
            <a:off x="7966322" y="3647480"/>
            <a:ext cx="9270504" cy="2485876"/>
            <a:chOff x="0" y="0"/>
            <a:chExt cx="12360672" cy="3314502"/>
          </a:xfrm>
        </p:grpSpPr>
        <p:sp>
          <p:nvSpPr>
            <p:cNvPr id="12" name="Freeform 12"/>
            <p:cNvSpPr/>
            <p:nvPr/>
          </p:nvSpPr>
          <p:spPr>
            <a:xfrm>
              <a:off x="0" y="0"/>
              <a:ext cx="12360656" cy="3314446"/>
            </a:xfrm>
            <a:custGeom>
              <a:avLst/>
              <a:gdLst/>
              <a:ahLst/>
              <a:cxnLst/>
              <a:rect l="l" t="t" r="r" b="b"/>
              <a:pathLst>
                <a:path w="12360656" h="3314446">
                  <a:moveTo>
                    <a:pt x="0" y="0"/>
                  </a:moveTo>
                  <a:lnTo>
                    <a:pt x="12360656" y="0"/>
                  </a:lnTo>
                  <a:lnTo>
                    <a:pt x="12360656" y="3314446"/>
                  </a:lnTo>
                  <a:lnTo>
                    <a:pt x="0" y="3314446"/>
                  </a:lnTo>
                  <a:close/>
                </a:path>
              </a:pathLst>
            </a:custGeom>
            <a:solidFill>
              <a:srgbClr val="F2EEEE"/>
            </a:solidFill>
            <a:ln w="12700">
              <a:solidFill>
                <a:srgbClr val="000000"/>
              </a:solidFill>
            </a:ln>
          </p:spPr>
        </p:sp>
      </p:grpSp>
      <p:sp>
        <p:nvSpPr>
          <p:cNvPr id="13" name="TextBox 13"/>
          <p:cNvSpPr txBox="1"/>
          <p:nvPr/>
        </p:nvSpPr>
        <p:spPr>
          <a:xfrm>
            <a:off x="8213080" y="3875186"/>
            <a:ext cx="4487764" cy="579835"/>
          </a:xfrm>
          <a:prstGeom prst="rect">
            <a:avLst/>
          </a:prstGeom>
        </p:spPr>
        <p:txBody>
          <a:bodyPr lIns="0" tIns="0" rIns="0" bIns="0" rtlCol="0" anchor="t">
            <a:spAutoFit/>
          </a:bodyPr>
          <a:lstStyle/>
          <a:p>
            <a:pPr algn="l">
              <a:lnSpc>
                <a:spcPts val="4375"/>
              </a:lnSpc>
            </a:pPr>
            <a:r>
              <a:rPr lang="en-US" sz="3500" b="1">
                <a:solidFill>
                  <a:srgbClr val="3D3838"/>
                </a:solidFill>
                <a:latin typeface="Montserrat Bold" panose="00000800000000000000"/>
                <a:ea typeface="Montserrat Bold" panose="00000800000000000000"/>
                <a:cs typeface="Montserrat Bold" panose="00000800000000000000"/>
                <a:sym typeface="Montserrat Bold" panose="00000800000000000000"/>
              </a:rPr>
              <a:t>Strengths</a:t>
            </a:r>
            <a:endParaRPr lang="en-US" sz="35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4" name="TextBox 14"/>
          <p:cNvSpPr txBox="1"/>
          <p:nvPr/>
        </p:nvSpPr>
        <p:spPr>
          <a:xfrm>
            <a:off x="8213080" y="4545955"/>
            <a:ext cx="8776990" cy="368300"/>
          </a:xfrm>
          <a:prstGeom prst="rect">
            <a:avLst/>
          </a:prstGeom>
        </p:spPr>
        <p:txBody>
          <a:bodyPr lIns="0" tIns="0" rIns="0" bIns="0" rtlCol="0" anchor="t">
            <a:spAutoFit/>
          </a:bodyPr>
          <a:lstStyle/>
          <a:p>
            <a:pPr marL="292100" lvl="1" indent="-146050" algn="l">
              <a:lnSpc>
                <a:spcPts val="2875"/>
              </a:lnSpc>
              <a:buFont typeface="Arial" panose="020B0604020202020204"/>
              <a:buChar char="•"/>
            </a:pPr>
            <a:r>
              <a:rPr lang="en-US" sz="2400">
                <a:solidFill>
                  <a:srgbClr val="3D3838"/>
                </a:solidFill>
                <a:latin typeface="Source Sans 3" panose="020B0303030403020204"/>
                <a:ea typeface="Source Sans 3" panose="020B0303030403020204"/>
                <a:cs typeface="Source Sans 3" panose="020B0303030403020204"/>
                <a:sym typeface="Source Sans 3" panose="020B0303030403020204"/>
              </a:rPr>
              <a:t>Clear, practical model for project methodology selection.</a:t>
            </a:r>
            <a:endParaRPr lang="en-US" sz="24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5" name="TextBox 15"/>
          <p:cNvSpPr txBox="1"/>
          <p:nvPr/>
        </p:nvSpPr>
        <p:spPr>
          <a:xfrm>
            <a:off x="8213080" y="5002560"/>
            <a:ext cx="8776990" cy="368300"/>
          </a:xfrm>
          <a:prstGeom prst="rect">
            <a:avLst/>
          </a:prstGeom>
        </p:spPr>
        <p:txBody>
          <a:bodyPr lIns="0" tIns="0" rIns="0" bIns="0" rtlCol="0" anchor="t">
            <a:spAutoFit/>
          </a:bodyPr>
          <a:lstStyle/>
          <a:p>
            <a:pPr marL="292100" lvl="1" indent="-146050" algn="l">
              <a:lnSpc>
                <a:spcPts val="2875"/>
              </a:lnSpc>
              <a:buFont typeface="Arial" panose="020B0604020202020204"/>
              <a:buChar char="•"/>
            </a:pPr>
            <a:r>
              <a:rPr lang="en-US" sz="2400">
                <a:solidFill>
                  <a:srgbClr val="3D3838"/>
                </a:solidFill>
                <a:latin typeface="Source Sans 3" panose="020B0303030403020204"/>
                <a:ea typeface="Source Sans 3" panose="020B0303030403020204"/>
                <a:cs typeface="Source Sans 3" panose="020B0303030403020204"/>
                <a:sym typeface="Source Sans 3" panose="020B0303030403020204"/>
              </a:rPr>
              <a:t>Well-structured and transparent research process.</a:t>
            </a:r>
            <a:endParaRPr lang="en-US" sz="24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6" name="TextBox 16"/>
          <p:cNvSpPr txBox="1"/>
          <p:nvPr/>
        </p:nvSpPr>
        <p:spPr>
          <a:xfrm>
            <a:off x="8213080" y="5459165"/>
            <a:ext cx="8776990" cy="368300"/>
          </a:xfrm>
          <a:prstGeom prst="rect">
            <a:avLst/>
          </a:prstGeom>
        </p:spPr>
        <p:txBody>
          <a:bodyPr lIns="0" tIns="0" rIns="0" bIns="0" rtlCol="0" anchor="t">
            <a:spAutoFit/>
          </a:bodyPr>
          <a:lstStyle/>
          <a:p>
            <a:pPr marL="292100" lvl="1" indent="-146050" algn="l">
              <a:lnSpc>
                <a:spcPts val="2875"/>
              </a:lnSpc>
              <a:buFont typeface="Arial" panose="020B0604020202020204"/>
              <a:buChar char="•"/>
            </a:pPr>
            <a:r>
              <a:rPr lang="en-US" sz="2400">
                <a:solidFill>
                  <a:srgbClr val="3D3838"/>
                </a:solidFill>
                <a:latin typeface="Source Sans 3" panose="020B0303030403020204"/>
                <a:ea typeface="Source Sans 3" panose="020B0303030403020204"/>
                <a:cs typeface="Source Sans 3" panose="020B0303030403020204"/>
                <a:sym typeface="Source Sans 3" panose="020B0303030403020204"/>
              </a:rPr>
              <a:t>Strong alignment with critical practitioner needs in the field.</a:t>
            </a:r>
            <a:endParaRPr lang="en-US" sz="24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17" name="Group 17"/>
          <p:cNvGrpSpPr/>
          <p:nvPr/>
        </p:nvGrpSpPr>
        <p:grpSpPr>
          <a:xfrm>
            <a:off x="7966322" y="6627019"/>
            <a:ext cx="9270504" cy="2485876"/>
            <a:chOff x="0" y="0"/>
            <a:chExt cx="12360672" cy="3314502"/>
          </a:xfrm>
        </p:grpSpPr>
        <p:sp>
          <p:nvSpPr>
            <p:cNvPr id="18" name="Freeform 18"/>
            <p:cNvSpPr/>
            <p:nvPr/>
          </p:nvSpPr>
          <p:spPr>
            <a:xfrm>
              <a:off x="0" y="0"/>
              <a:ext cx="12360656" cy="3314446"/>
            </a:xfrm>
            <a:custGeom>
              <a:avLst/>
              <a:gdLst/>
              <a:ahLst/>
              <a:cxnLst/>
              <a:rect l="l" t="t" r="r" b="b"/>
              <a:pathLst>
                <a:path w="12360656" h="3314446">
                  <a:moveTo>
                    <a:pt x="0" y="0"/>
                  </a:moveTo>
                  <a:lnTo>
                    <a:pt x="12360656" y="0"/>
                  </a:lnTo>
                  <a:lnTo>
                    <a:pt x="12360656" y="3314446"/>
                  </a:lnTo>
                  <a:lnTo>
                    <a:pt x="0" y="3314446"/>
                  </a:lnTo>
                  <a:close/>
                </a:path>
              </a:pathLst>
            </a:custGeom>
            <a:solidFill>
              <a:srgbClr val="F2EEEE"/>
            </a:solidFill>
            <a:ln w="12700">
              <a:solidFill>
                <a:srgbClr val="000000"/>
              </a:solidFill>
            </a:ln>
          </p:spPr>
        </p:sp>
      </p:grpSp>
      <p:sp>
        <p:nvSpPr>
          <p:cNvPr id="19" name="TextBox 19"/>
          <p:cNvSpPr txBox="1"/>
          <p:nvPr/>
        </p:nvSpPr>
        <p:spPr>
          <a:xfrm>
            <a:off x="8213080" y="6854726"/>
            <a:ext cx="4487764" cy="579835"/>
          </a:xfrm>
          <a:prstGeom prst="rect">
            <a:avLst/>
          </a:prstGeom>
        </p:spPr>
        <p:txBody>
          <a:bodyPr lIns="0" tIns="0" rIns="0" bIns="0" rtlCol="0" anchor="t">
            <a:spAutoFit/>
          </a:bodyPr>
          <a:lstStyle/>
          <a:p>
            <a:pPr algn="l">
              <a:lnSpc>
                <a:spcPts val="4375"/>
              </a:lnSpc>
            </a:pPr>
            <a:r>
              <a:rPr lang="en-US" sz="3500" b="1">
                <a:solidFill>
                  <a:srgbClr val="3D3838"/>
                </a:solidFill>
                <a:latin typeface="Montserrat Bold" panose="00000800000000000000"/>
                <a:ea typeface="Montserrat Bold" panose="00000800000000000000"/>
                <a:cs typeface="Montserrat Bold" panose="00000800000000000000"/>
                <a:sym typeface="Montserrat Bold" panose="00000800000000000000"/>
              </a:rPr>
              <a:t>Weaknesses</a:t>
            </a:r>
            <a:endParaRPr lang="en-US" sz="35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0" name="TextBox 20"/>
          <p:cNvSpPr txBox="1"/>
          <p:nvPr/>
        </p:nvSpPr>
        <p:spPr>
          <a:xfrm>
            <a:off x="8213080" y="7525494"/>
            <a:ext cx="8776990" cy="368300"/>
          </a:xfrm>
          <a:prstGeom prst="rect">
            <a:avLst/>
          </a:prstGeom>
        </p:spPr>
        <p:txBody>
          <a:bodyPr lIns="0" tIns="0" rIns="0" bIns="0" rtlCol="0" anchor="t">
            <a:spAutoFit/>
          </a:bodyPr>
          <a:lstStyle/>
          <a:p>
            <a:pPr marL="292100" lvl="1" indent="-146050" algn="l">
              <a:lnSpc>
                <a:spcPts val="2875"/>
              </a:lnSpc>
              <a:buFont typeface="Arial" panose="020B0604020202020204"/>
              <a:buChar char="•"/>
            </a:pPr>
            <a:r>
              <a:rPr lang="en-US" sz="2400">
                <a:solidFill>
                  <a:srgbClr val="3D3838"/>
                </a:solidFill>
                <a:latin typeface="Source Sans 3" panose="020B0303030403020204"/>
                <a:ea typeface="Source Sans 3" panose="020B0303030403020204"/>
                <a:cs typeface="Source Sans 3" panose="020B0303030403020204"/>
                <a:sym typeface="Source Sans 3" panose="020B0303030403020204"/>
              </a:rPr>
              <a:t>Limited sample size restricts generalizability of findings.</a:t>
            </a:r>
            <a:endParaRPr lang="en-US" sz="24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21" name="TextBox 21"/>
          <p:cNvSpPr txBox="1"/>
          <p:nvPr/>
        </p:nvSpPr>
        <p:spPr>
          <a:xfrm>
            <a:off x="8213080" y="7982099"/>
            <a:ext cx="8776990" cy="368300"/>
          </a:xfrm>
          <a:prstGeom prst="rect">
            <a:avLst/>
          </a:prstGeom>
        </p:spPr>
        <p:txBody>
          <a:bodyPr lIns="0" tIns="0" rIns="0" bIns="0" rtlCol="0" anchor="t">
            <a:spAutoFit/>
          </a:bodyPr>
          <a:lstStyle/>
          <a:p>
            <a:pPr marL="292100" lvl="1" indent="-146050" algn="l">
              <a:lnSpc>
                <a:spcPts val="2875"/>
              </a:lnSpc>
              <a:buFont typeface="Arial" panose="020B0604020202020204"/>
              <a:buChar char="•"/>
            </a:pPr>
            <a:r>
              <a:rPr lang="en-US" sz="2400">
                <a:solidFill>
                  <a:srgbClr val="3D3838"/>
                </a:solidFill>
                <a:latin typeface="Source Sans 3" panose="020B0303030403020204"/>
                <a:ea typeface="Source Sans 3" panose="020B0303030403020204"/>
                <a:cs typeface="Source Sans 3" panose="020B0303030403020204"/>
                <a:sym typeface="Source Sans 3" panose="020B0303030403020204"/>
              </a:rPr>
              <a:t>Absence of robust quantitative data for empirical validation.</a:t>
            </a:r>
            <a:endParaRPr lang="en-US" sz="24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22" name="TextBox 22"/>
          <p:cNvSpPr txBox="1"/>
          <p:nvPr/>
        </p:nvSpPr>
        <p:spPr>
          <a:xfrm>
            <a:off x="8213080" y="8438704"/>
            <a:ext cx="8776990" cy="368300"/>
          </a:xfrm>
          <a:prstGeom prst="rect">
            <a:avLst/>
          </a:prstGeom>
        </p:spPr>
        <p:txBody>
          <a:bodyPr lIns="0" tIns="0" rIns="0" bIns="0" rtlCol="0" anchor="t">
            <a:spAutoFit/>
          </a:bodyPr>
          <a:lstStyle/>
          <a:p>
            <a:pPr marL="292100" lvl="1" indent="-146050" algn="l">
              <a:lnSpc>
                <a:spcPts val="2875"/>
              </a:lnSpc>
              <a:buFont typeface="Arial" panose="020B0604020202020204"/>
              <a:buChar char="•"/>
            </a:pPr>
            <a:r>
              <a:rPr lang="en-US" sz="2400">
                <a:solidFill>
                  <a:srgbClr val="3D3838"/>
                </a:solidFill>
                <a:latin typeface="Source Sans 3" panose="020B0303030403020204"/>
                <a:ea typeface="Source Sans 3" panose="020B0303030403020204"/>
                <a:cs typeface="Source Sans 3" panose="020B0303030403020204"/>
                <a:sym typeface="Source Sans 3" panose="020B0303030403020204"/>
              </a:rPr>
              <a:t>Ethical considerations in research design not explicitly addressed.</a:t>
            </a:r>
            <a:endParaRPr lang="en-US" sz="24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id="6" name="Group 6"/>
          <p:cNvGrpSpPr/>
          <p:nvPr/>
        </p:nvGrpSpPr>
        <p:grpSpPr>
          <a:xfrm>
            <a:off x="0" y="0"/>
            <a:ext cx="18288000" cy="2705398"/>
            <a:chOff x="0" y="0"/>
            <a:chExt cx="24384000" cy="3607197"/>
          </a:xfrm>
        </p:grpSpPr>
        <p:sp>
          <p:nvSpPr>
            <p:cNvPr id="7" name="Freeform 7" descr="preencoded.png"/>
            <p:cNvSpPr/>
            <p:nvPr/>
          </p:nvSpPr>
          <p:spPr>
            <a:xfrm>
              <a:off x="0" y="0"/>
              <a:ext cx="24384000" cy="3607181"/>
            </a:xfrm>
            <a:custGeom>
              <a:avLst/>
              <a:gdLst/>
              <a:ahLst/>
              <a:cxnLst/>
              <a:rect l="l" t="t" r="r" b="b"/>
              <a:pathLst>
                <a:path w="24384000" h="3607181">
                  <a:moveTo>
                    <a:pt x="0" y="0"/>
                  </a:moveTo>
                  <a:lnTo>
                    <a:pt x="24384000" y="0"/>
                  </a:lnTo>
                  <a:lnTo>
                    <a:pt x="24384000" y="3607181"/>
                  </a:lnTo>
                  <a:lnTo>
                    <a:pt x="0" y="3607181"/>
                  </a:lnTo>
                  <a:lnTo>
                    <a:pt x="0" y="0"/>
                  </a:lnTo>
                  <a:close/>
                </a:path>
              </a:pathLst>
            </a:custGeom>
            <a:blipFill>
              <a:blip r:embed="rId1"/>
              <a:stretch>
                <a:fillRect l="-5" r="-5"/>
              </a:stretch>
            </a:blipFill>
          </p:spPr>
        </p:sp>
      </p:grpSp>
      <p:sp>
        <p:nvSpPr>
          <p:cNvPr id="8" name="TextBox 8"/>
          <p:cNvSpPr txBox="1"/>
          <p:nvPr/>
        </p:nvSpPr>
        <p:spPr>
          <a:xfrm>
            <a:off x="891182" y="3377059"/>
            <a:ext cx="10264825" cy="643384"/>
          </a:xfrm>
          <a:prstGeom prst="rect">
            <a:avLst/>
          </a:prstGeom>
        </p:spPr>
        <p:txBody>
          <a:bodyPr lIns="0" tIns="0" rIns="0" bIns="0" rtlCol="0" anchor="t">
            <a:spAutoFit/>
          </a:bodyPr>
          <a:lstStyle/>
          <a:p>
            <a:pPr algn="l">
              <a:lnSpc>
                <a:spcPts val="4810"/>
              </a:lnSpc>
            </a:pPr>
            <a:r>
              <a:rPr lang="en-US" sz="3810" b="1">
                <a:solidFill>
                  <a:srgbClr val="000000"/>
                </a:solidFill>
                <a:latin typeface="Montserrat Bold" panose="00000800000000000000"/>
                <a:ea typeface="Montserrat Bold" panose="00000800000000000000"/>
                <a:cs typeface="Montserrat Bold" panose="00000800000000000000"/>
                <a:sym typeface="Montserrat Bold" panose="00000800000000000000"/>
              </a:rPr>
              <a:t>Literature Review – A Critical Evaluation</a:t>
            </a:r>
            <a:endParaRPr lang="en-US" sz="381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9" name="TextBox 9"/>
          <p:cNvSpPr txBox="1"/>
          <p:nvPr/>
        </p:nvSpPr>
        <p:spPr>
          <a:xfrm>
            <a:off x="890905" y="4501515"/>
            <a:ext cx="16459835" cy="1250950"/>
          </a:xfrm>
          <a:prstGeom prst="rect">
            <a:avLst/>
          </a:prstGeom>
        </p:spPr>
        <p:txBody>
          <a:bodyPr wrap="square" lIns="0" tIns="0" rIns="0" bIns="0" rtlCol="0" anchor="t">
            <a:noAutofit/>
          </a:bodyPr>
          <a:lstStyle/>
          <a:p>
            <a:pPr algn="l">
              <a:lnSpc>
                <a:spcPct val="100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The literature review effectively establishes a strong motivation, highlighting the critical lack of a validated decision model for project methodology selection. It references 52 sources, indicating thorough background research.</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0" name="TextBox 10"/>
          <p:cNvSpPr txBox="1"/>
          <p:nvPr/>
        </p:nvSpPr>
        <p:spPr>
          <a:xfrm>
            <a:off x="838835" y="5942330"/>
            <a:ext cx="15968345" cy="1381760"/>
          </a:xfrm>
          <a:prstGeom prst="rect">
            <a:avLst/>
          </a:prstGeom>
        </p:spPr>
        <p:txBody>
          <a:bodyPr lIns="0" tIns="0" rIns="0" bIns="0" rtlCol="0" anchor="t">
            <a:noAutofit/>
          </a:bodyPr>
          <a:lstStyle/>
          <a:p>
            <a:pPr marL="254635" lvl="1" indent="-127000" algn="l">
              <a:lnSpc>
                <a:spcPct val="100000"/>
              </a:lnSpc>
              <a:buFont typeface="Arial" panose="020B0604020202020204"/>
              <a:buChar char="•"/>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However, the review is largely descriptive, often summarizing existing works without deeply critiquing conflicting findings or engaging in analytical comparisons.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1" name="TextBox 11"/>
          <p:cNvSpPr txBox="1"/>
          <p:nvPr/>
        </p:nvSpPr>
        <p:spPr>
          <a:xfrm>
            <a:off x="838200" y="7438390"/>
            <a:ext cx="15862935" cy="1317625"/>
          </a:xfrm>
          <a:prstGeom prst="rect">
            <a:avLst/>
          </a:prstGeom>
        </p:spPr>
        <p:txBody>
          <a:bodyPr lIns="0" tIns="0" rIns="0" bIns="0" rtlCol="0" anchor="t">
            <a:noAutofit/>
          </a:bodyPr>
          <a:lstStyle/>
          <a:p>
            <a:pPr marL="254635" lvl="1" indent="-127000" algn="l">
              <a:lnSpc>
                <a:spcPct val="100000"/>
              </a:lnSpc>
              <a:buFont typeface="Arial" panose="020B0604020202020204"/>
              <a:buChar char="•"/>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While it supports the foundational motivation, a deeper theoretical comparison would strengthen its scholarly contribution.</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id="6" name="TextBox 6"/>
          <p:cNvSpPr txBox="1"/>
          <p:nvPr/>
        </p:nvSpPr>
        <p:spPr>
          <a:xfrm>
            <a:off x="1058316" y="977056"/>
            <a:ext cx="14138672" cy="739676"/>
          </a:xfrm>
          <a:prstGeom prst="rect">
            <a:avLst/>
          </a:prstGeom>
        </p:spPr>
        <p:txBody>
          <a:bodyPr lIns="0" tIns="0" rIns="0" bIns="0" rtlCol="0" anchor="t">
            <a:spAutoFit/>
          </a:bodyPr>
          <a:lstStyle/>
          <a:p>
            <a:pPr algn="l">
              <a:lnSpc>
                <a:spcPts val="5685"/>
              </a:lnSpc>
            </a:pPr>
            <a:r>
              <a:rPr lang="en-US" sz="4560" b="1">
                <a:solidFill>
                  <a:srgbClr val="000000"/>
                </a:solidFill>
                <a:latin typeface="Montserrat Bold" panose="00000800000000000000"/>
                <a:ea typeface="Montserrat Bold" panose="00000800000000000000"/>
                <a:cs typeface="Montserrat Bold" panose="00000800000000000000"/>
                <a:sym typeface="Montserrat Bold" panose="00000800000000000000"/>
              </a:rPr>
              <a:t>Methodology – Design, Limitations, and Ethics</a:t>
            </a:r>
            <a:endParaRPr lang="en-US" sz="456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10" name="Group 10"/>
          <p:cNvGrpSpPr/>
          <p:nvPr>
            <p:custDataLst>
              <p:tags r:id="rId1"/>
            </p:custDataLst>
          </p:nvPr>
        </p:nvGrpSpPr>
        <p:grpSpPr>
          <a:xfrm>
            <a:off x="1086891" y="2259211"/>
            <a:ext cx="5161955" cy="770930"/>
            <a:chOff x="0" y="0"/>
            <a:chExt cx="6882607" cy="1027907"/>
          </a:xfrm>
        </p:grpSpPr>
        <p:sp>
          <p:nvSpPr>
            <p:cNvPr id="11" name="Freeform 11"/>
            <p:cNvSpPr/>
            <p:nvPr>
              <p:custDataLst>
                <p:tags r:id="rId2"/>
              </p:custDataLst>
            </p:nvPr>
          </p:nvSpPr>
          <p:spPr>
            <a:xfrm>
              <a:off x="0" y="0"/>
              <a:ext cx="6882638" cy="1027938"/>
            </a:xfrm>
            <a:custGeom>
              <a:avLst/>
              <a:gdLst/>
              <a:ahLst/>
              <a:cxnLst/>
              <a:rect l="l" t="t" r="r" b="b"/>
              <a:pathLst>
                <a:path w="6882638" h="1027938">
                  <a:moveTo>
                    <a:pt x="0" y="5715"/>
                  </a:moveTo>
                  <a:cubicBezTo>
                    <a:pt x="0" y="2540"/>
                    <a:pt x="2540" y="0"/>
                    <a:pt x="5715" y="0"/>
                  </a:cubicBezTo>
                  <a:lnTo>
                    <a:pt x="6876923" y="0"/>
                  </a:lnTo>
                  <a:cubicBezTo>
                    <a:pt x="6880098" y="0"/>
                    <a:pt x="6882638" y="2540"/>
                    <a:pt x="6882638" y="5715"/>
                  </a:cubicBezTo>
                  <a:lnTo>
                    <a:pt x="6882638" y="1022223"/>
                  </a:lnTo>
                  <a:cubicBezTo>
                    <a:pt x="6882638" y="1025398"/>
                    <a:pt x="6880098" y="1027938"/>
                    <a:pt x="6876923" y="1027938"/>
                  </a:cubicBezTo>
                  <a:lnTo>
                    <a:pt x="5715" y="1027938"/>
                  </a:lnTo>
                  <a:cubicBezTo>
                    <a:pt x="2540" y="1027938"/>
                    <a:pt x="0" y="1025398"/>
                    <a:pt x="0" y="1022223"/>
                  </a:cubicBezTo>
                  <a:close/>
                </a:path>
              </a:pathLst>
            </a:custGeom>
            <a:solidFill>
              <a:srgbClr val="F2EEEE"/>
            </a:solidFill>
            <a:ln w="12700">
              <a:solidFill>
                <a:srgbClr val="000000"/>
              </a:solidFill>
            </a:ln>
          </p:spPr>
        </p:sp>
      </p:grpSp>
      <p:sp>
        <p:nvSpPr>
          <p:cNvPr id="12" name="TextBox 12"/>
          <p:cNvSpPr txBox="1"/>
          <p:nvPr>
            <p:custDataLst>
              <p:tags r:id="rId3"/>
            </p:custDataLst>
          </p:nvPr>
        </p:nvSpPr>
        <p:spPr>
          <a:xfrm>
            <a:off x="3475136" y="2460872"/>
            <a:ext cx="385465" cy="424755"/>
          </a:xfrm>
          <a:prstGeom prst="rect">
            <a:avLst/>
          </a:prstGeom>
        </p:spPr>
        <p:txBody>
          <a:bodyPr lIns="0" tIns="0" rIns="0" bIns="0" rtlCol="0" anchor="t">
            <a:spAutoFit/>
          </a:bodyPr>
          <a:lstStyle/>
          <a:p>
            <a:pPr algn="l">
              <a:lnSpc>
                <a:spcPts val="3000"/>
              </a:lnSpc>
            </a:pPr>
            <a:r>
              <a:rPr lang="en-US" sz="3000" b="1">
                <a:solidFill>
                  <a:srgbClr val="3D3838"/>
                </a:solidFill>
                <a:latin typeface="Montserrat Bold" panose="00000800000000000000"/>
                <a:ea typeface="Montserrat Bold" panose="00000800000000000000"/>
                <a:cs typeface="Montserrat Bold" panose="00000800000000000000"/>
                <a:sym typeface="Montserrat Bold" panose="00000800000000000000"/>
              </a:rPr>
              <a:t>1</a:t>
            </a:r>
            <a:endParaRPr lang="en-US" sz="30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3" name="TextBox 13"/>
          <p:cNvSpPr txBox="1"/>
          <p:nvPr>
            <p:custDataLst>
              <p:tags r:id="rId4"/>
            </p:custDataLst>
          </p:nvPr>
        </p:nvSpPr>
        <p:spPr>
          <a:xfrm>
            <a:off x="1343769" y="3267967"/>
            <a:ext cx="2920604" cy="383976"/>
          </a:xfrm>
          <a:prstGeom prst="rect">
            <a:avLst/>
          </a:prstGeom>
        </p:spPr>
        <p:txBody>
          <a:bodyPr lIns="0" tIns="0" rIns="0" bIns="0" rtlCol="0" anchor="t">
            <a:spAutoFit/>
          </a:bodyPr>
          <a:lstStyle/>
          <a:p>
            <a:pPr algn="l">
              <a:lnSpc>
                <a:spcPts val="2810"/>
              </a:lnSpc>
            </a:pPr>
            <a:r>
              <a:rPr lang="en-US" sz="2250" b="1">
                <a:solidFill>
                  <a:srgbClr val="3D3838"/>
                </a:solidFill>
                <a:latin typeface="Montserrat Bold" panose="00000800000000000000"/>
                <a:ea typeface="Montserrat Bold" panose="00000800000000000000"/>
                <a:cs typeface="Montserrat Bold" panose="00000800000000000000"/>
                <a:sym typeface="Montserrat Bold" panose="00000800000000000000"/>
              </a:rPr>
              <a:t>Strengths</a:t>
            </a:r>
            <a:endParaRPr lang="en-US" sz="225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4" name="TextBox 14"/>
          <p:cNvSpPr txBox="1"/>
          <p:nvPr>
            <p:custDataLst>
              <p:tags r:id="rId5"/>
            </p:custDataLst>
          </p:nvPr>
        </p:nvSpPr>
        <p:spPr>
          <a:xfrm>
            <a:off x="1343769" y="3739455"/>
            <a:ext cx="4648200" cy="1923415"/>
          </a:xfrm>
          <a:prstGeom prst="rect">
            <a:avLst/>
          </a:prstGeom>
        </p:spPr>
        <p:txBody>
          <a:bodyPr lIns="0" tIns="0" rIns="0" bIns="0" rtlCol="0" anchor="t">
            <a:spAutoFit/>
          </a:bodyPr>
          <a:lstStyle/>
          <a:p>
            <a:pPr marL="342900" indent="-342900" algn="l">
              <a:lnSpc>
                <a:spcPts val="3000"/>
              </a:lnSpc>
              <a:buFont typeface="Arial" panose="020B0604020202020204" pitchFamily="34" charset="0"/>
              <a:buChar char="•"/>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Leveraged multi-industry expert interviews.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a:p>
            <a:pPr marL="342900" indent="-342900" algn="l">
              <a:lnSpc>
                <a:spcPts val="3000"/>
              </a:lnSpc>
              <a:buFont typeface="Arial" panose="020B0604020202020204" pitchFamily="34" charset="0"/>
              <a:buChar char="•"/>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The modeling framework is presented with clear, logical steps.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15" name="Group 15"/>
          <p:cNvGrpSpPr/>
          <p:nvPr>
            <p:custDataLst>
              <p:tags r:id="rId6"/>
            </p:custDataLst>
          </p:nvPr>
        </p:nvGrpSpPr>
        <p:grpSpPr>
          <a:xfrm>
            <a:off x="1343769" y="5637014"/>
            <a:ext cx="3950940" cy="2703165"/>
            <a:chOff x="0" y="0"/>
            <a:chExt cx="5267920" cy="3604220"/>
          </a:xfrm>
        </p:grpSpPr>
        <p:sp>
          <p:nvSpPr>
            <p:cNvPr id="16" name="Freeform 16" descr="preencoded.png"/>
            <p:cNvSpPr/>
            <p:nvPr>
              <p:custDataLst>
                <p:tags r:id="rId7"/>
              </p:custDataLst>
            </p:nvPr>
          </p:nvSpPr>
          <p:spPr>
            <a:xfrm>
              <a:off x="0" y="0"/>
              <a:ext cx="5267960" cy="3604260"/>
            </a:xfrm>
            <a:custGeom>
              <a:avLst/>
              <a:gdLst/>
              <a:ahLst/>
              <a:cxnLst/>
              <a:rect l="l" t="t" r="r" b="b"/>
              <a:pathLst>
                <a:path w="5267960" h="3604260">
                  <a:moveTo>
                    <a:pt x="0" y="0"/>
                  </a:moveTo>
                  <a:lnTo>
                    <a:pt x="5267960" y="0"/>
                  </a:lnTo>
                  <a:lnTo>
                    <a:pt x="5267960" y="3604260"/>
                  </a:lnTo>
                  <a:lnTo>
                    <a:pt x="0" y="3604260"/>
                  </a:lnTo>
                  <a:lnTo>
                    <a:pt x="0" y="0"/>
                  </a:lnTo>
                  <a:close/>
                </a:path>
              </a:pathLst>
            </a:custGeom>
            <a:blipFill>
              <a:blip r:embed="rId8"/>
              <a:stretch>
                <a:fillRect t="-11" b="-10"/>
              </a:stretch>
            </a:blipFill>
          </p:spPr>
        </p:sp>
      </p:grpSp>
      <p:grpSp>
        <p:nvGrpSpPr>
          <p:cNvPr id="20" name="Group 20"/>
          <p:cNvGrpSpPr/>
          <p:nvPr>
            <p:custDataLst>
              <p:tags r:id="rId9"/>
            </p:custDataLst>
          </p:nvPr>
        </p:nvGrpSpPr>
        <p:grpSpPr>
          <a:xfrm>
            <a:off x="6562874" y="2259211"/>
            <a:ext cx="5162104" cy="770930"/>
            <a:chOff x="0" y="0"/>
            <a:chExt cx="6882805" cy="1027907"/>
          </a:xfrm>
        </p:grpSpPr>
        <p:sp>
          <p:nvSpPr>
            <p:cNvPr id="21" name="Freeform 21"/>
            <p:cNvSpPr/>
            <p:nvPr>
              <p:custDataLst>
                <p:tags r:id="rId10"/>
              </p:custDataLst>
            </p:nvPr>
          </p:nvSpPr>
          <p:spPr>
            <a:xfrm>
              <a:off x="0" y="0"/>
              <a:ext cx="6882892" cy="1027938"/>
            </a:xfrm>
            <a:custGeom>
              <a:avLst/>
              <a:gdLst/>
              <a:ahLst/>
              <a:cxnLst/>
              <a:rect l="l" t="t" r="r" b="b"/>
              <a:pathLst>
                <a:path w="6882892" h="1027938">
                  <a:moveTo>
                    <a:pt x="0" y="5715"/>
                  </a:moveTo>
                  <a:cubicBezTo>
                    <a:pt x="0" y="2540"/>
                    <a:pt x="2540" y="0"/>
                    <a:pt x="5715" y="0"/>
                  </a:cubicBezTo>
                  <a:lnTo>
                    <a:pt x="6877177" y="0"/>
                  </a:lnTo>
                  <a:cubicBezTo>
                    <a:pt x="6880352" y="0"/>
                    <a:pt x="6882892" y="2540"/>
                    <a:pt x="6882892" y="5715"/>
                  </a:cubicBezTo>
                  <a:lnTo>
                    <a:pt x="6882892" y="1022223"/>
                  </a:lnTo>
                  <a:cubicBezTo>
                    <a:pt x="6882892" y="1025398"/>
                    <a:pt x="6880352" y="1027938"/>
                    <a:pt x="6877177" y="1027938"/>
                  </a:cubicBezTo>
                  <a:lnTo>
                    <a:pt x="5715" y="1027938"/>
                  </a:lnTo>
                  <a:cubicBezTo>
                    <a:pt x="2540" y="1027938"/>
                    <a:pt x="0" y="1025398"/>
                    <a:pt x="0" y="1022223"/>
                  </a:cubicBezTo>
                  <a:close/>
                </a:path>
              </a:pathLst>
            </a:custGeom>
            <a:solidFill>
              <a:srgbClr val="F2EEEE"/>
            </a:solidFill>
            <a:ln w="12700">
              <a:solidFill>
                <a:srgbClr val="000000"/>
              </a:solidFill>
            </a:ln>
          </p:spPr>
        </p:sp>
      </p:grpSp>
      <p:sp>
        <p:nvSpPr>
          <p:cNvPr id="22" name="TextBox 22"/>
          <p:cNvSpPr txBox="1"/>
          <p:nvPr>
            <p:custDataLst>
              <p:tags r:id="rId11"/>
            </p:custDataLst>
          </p:nvPr>
        </p:nvSpPr>
        <p:spPr>
          <a:xfrm>
            <a:off x="8951119" y="2460872"/>
            <a:ext cx="385465" cy="424755"/>
          </a:xfrm>
          <a:prstGeom prst="rect">
            <a:avLst/>
          </a:prstGeom>
        </p:spPr>
        <p:txBody>
          <a:bodyPr lIns="0" tIns="0" rIns="0" bIns="0" rtlCol="0" anchor="t">
            <a:spAutoFit/>
          </a:bodyPr>
          <a:lstStyle/>
          <a:p>
            <a:pPr algn="l">
              <a:lnSpc>
                <a:spcPts val="3000"/>
              </a:lnSpc>
            </a:pPr>
            <a:r>
              <a:rPr lang="en-US" sz="3000" b="1">
                <a:solidFill>
                  <a:srgbClr val="3D3838"/>
                </a:solidFill>
                <a:latin typeface="Montserrat Bold" panose="00000800000000000000"/>
                <a:ea typeface="Montserrat Bold" panose="00000800000000000000"/>
                <a:cs typeface="Montserrat Bold" panose="00000800000000000000"/>
                <a:sym typeface="Montserrat Bold" panose="00000800000000000000"/>
              </a:rPr>
              <a:t>2</a:t>
            </a:r>
            <a:endParaRPr lang="en-US" sz="30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3" name="TextBox 23"/>
          <p:cNvSpPr txBox="1"/>
          <p:nvPr>
            <p:custDataLst>
              <p:tags r:id="rId12"/>
            </p:custDataLst>
          </p:nvPr>
        </p:nvSpPr>
        <p:spPr>
          <a:xfrm>
            <a:off x="6819751" y="3267967"/>
            <a:ext cx="2920604" cy="383976"/>
          </a:xfrm>
          <a:prstGeom prst="rect">
            <a:avLst/>
          </a:prstGeom>
        </p:spPr>
        <p:txBody>
          <a:bodyPr lIns="0" tIns="0" rIns="0" bIns="0" rtlCol="0" anchor="t">
            <a:spAutoFit/>
          </a:bodyPr>
          <a:lstStyle/>
          <a:p>
            <a:pPr algn="l">
              <a:lnSpc>
                <a:spcPts val="2810"/>
              </a:lnSpc>
            </a:pPr>
            <a:r>
              <a:rPr lang="en-US" sz="2250" b="1">
                <a:solidFill>
                  <a:srgbClr val="3D3838"/>
                </a:solidFill>
                <a:latin typeface="Montserrat Bold" panose="00000800000000000000"/>
                <a:ea typeface="Montserrat Bold" panose="00000800000000000000"/>
                <a:cs typeface="Montserrat Bold" panose="00000800000000000000"/>
                <a:sym typeface="Montserrat Bold" panose="00000800000000000000"/>
              </a:rPr>
              <a:t>Weaknesses</a:t>
            </a:r>
            <a:endParaRPr lang="en-US" sz="225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4" name="TextBox 24"/>
          <p:cNvSpPr txBox="1"/>
          <p:nvPr>
            <p:custDataLst>
              <p:tags r:id="rId13"/>
            </p:custDataLst>
          </p:nvPr>
        </p:nvSpPr>
        <p:spPr>
          <a:xfrm>
            <a:off x="6819751" y="3739455"/>
            <a:ext cx="4648349" cy="1538605"/>
          </a:xfrm>
          <a:prstGeom prst="rect">
            <a:avLst/>
          </a:prstGeom>
        </p:spPr>
        <p:txBody>
          <a:bodyPr lIns="0" tIns="0" rIns="0" bIns="0" rtlCol="0" anchor="t">
            <a:spAutoFit/>
          </a:bodyPr>
          <a:lstStyle/>
          <a:p>
            <a:pPr marL="342900" indent="-342900" algn="l">
              <a:lnSpc>
                <a:spcPts val="3000"/>
              </a:lnSpc>
              <a:buFont typeface="Arial" panose="020B0604020202020204" pitchFamily="34" charset="0"/>
              <a:buChar char="•"/>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Small sample size .</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a:p>
            <a:pPr marL="342900" indent="-342900" algn="l">
              <a:lnSpc>
                <a:spcPts val="3000"/>
              </a:lnSpc>
              <a:buFont typeface="Arial" panose="020B0604020202020204" pitchFamily="34" charset="0"/>
              <a:buChar char="•"/>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Demographic diversity of participants was also constrained.</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25" name="Group 25"/>
          <p:cNvGrpSpPr/>
          <p:nvPr>
            <p:custDataLst>
              <p:tags r:id="rId14"/>
            </p:custDataLst>
          </p:nvPr>
        </p:nvGrpSpPr>
        <p:grpSpPr>
          <a:xfrm>
            <a:off x="6819751" y="5637014"/>
            <a:ext cx="3951089" cy="2703314"/>
            <a:chOff x="0" y="0"/>
            <a:chExt cx="5268118" cy="3604418"/>
          </a:xfrm>
        </p:grpSpPr>
        <p:sp>
          <p:nvSpPr>
            <p:cNvPr id="26" name="Freeform 26" descr="preencoded.png"/>
            <p:cNvSpPr/>
            <p:nvPr>
              <p:custDataLst>
                <p:tags r:id="rId15"/>
              </p:custDataLst>
            </p:nvPr>
          </p:nvSpPr>
          <p:spPr>
            <a:xfrm>
              <a:off x="0" y="0"/>
              <a:ext cx="5268087" cy="3604387"/>
            </a:xfrm>
            <a:custGeom>
              <a:avLst/>
              <a:gdLst/>
              <a:ahLst/>
              <a:cxnLst/>
              <a:rect l="l" t="t" r="r" b="b"/>
              <a:pathLst>
                <a:path w="5268087" h="3604387">
                  <a:moveTo>
                    <a:pt x="0" y="0"/>
                  </a:moveTo>
                  <a:lnTo>
                    <a:pt x="5268087" y="0"/>
                  </a:lnTo>
                  <a:lnTo>
                    <a:pt x="5268087" y="3604387"/>
                  </a:lnTo>
                  <a:lnTo>
                    <a:pt x="0" y="3604387"/>
                  </a:lnTo>
                  <a:lnTo>
                    <a:pt x="0" y="0"/>
                  </a:lnTo>
                  <a:close/>
                </a:path>
              </a:pathLst>
            </a:custGeom>
            <a:blipFill>
              <a:blip r:embed="rId16"/>
              <a:stretch>
                <a:fillRect t="-10" b="-11"/>
              </a:stretch>
            </a:blipFill>
          </p:spPr>
        </p:sp>
      </p:grpSp>
      <p:grpSp>
        <p:nvGrpSpPr>
          <p:cNvPr id="30" name="Group 30"/>
          <p:cNvGrpSpPr/>
          <p:nvPr>
            <p:custDataLst>
              <p:tags r:id="rId17"/>
            </p:custDataLst>
          </p:nvPr>
        </p:nvGrpSpPr>
        <p:grpSpPr>
          <a:xfrm>
            <a:off x="12039005" y="2259211"/>
            <a:ext cx="5161955" cy="770930"/>
            <a:chOff x="0" y="0"/>
            <a:chExt cx="6882607" cy="1027907"/>
          </a:xfrm>
        </p:grpSpPr>
        <p:sp>
          <p:nvSpPr>
            <p:cNvPr id="31" name="Freeform 31"/>
            <p:cNvSpPr/>
            <p:nvPr>
              <p:custDataLst>
                <p:tags r:id="rId18"/>
              </p:custDataLst>
            </p:nvPr>
          </p:nvSpPr>
          <p:spPr>
            <a:xfrm>
              <a:off x="0" y="0"/>
              <a:ext cx="6882638" cy="1027938"/>
            </a:xfrm>
            <a:custGeom>
              <a:avLst/>
              <a:gdLst/>
              <a:ahLst/>
              <a:cxnLst/>
              <a:rect l="l" t="t" r="r" b="b"/>
              <a:pathLst>
                <a:path w="6882638" h="1027938">
                  <a:moveTo>
                    <a:pt x="0" y="5715"/>
                  </a:moveTo>
                  <a:cubicBezTo>
                    <a:pt x="0" y="2540"/>
                    <a:pt x="2540" y="0"/>
                    <a:pt x="5715" y="0"/>
                  </a:cubicBezTo>
                  <a:lnTo>
                    <a:pt x="6876923" y="0"/>
                  </a:lnTo>
                  <a:cubicBezTo>
                    <a:pt x="6880098" y="0"/>
                    <a:pt x="6882638" y="2540"/>
                    <a:pt x="6882638" y="5715"/>
                  </a:cubicBezTo>
                  <a:lnTo>
                    <a:pt x="6882638" y="1022223"/>
                  </a:lnTo>
                  <a:cubicBezTo>
                    <a:pt x="6882638" y="1025398"/>
                    <a:pt x="6880098" y="1027938"/>
                    <a:pt x="6876923" y="1027938"/>
                  </a:cubicBezTo>
                  <a:lnTo>
                    <a:pt x="5715" y="1027938"/>
                  </a:lnTo>
                  <a:cubicBezTo>
                    <a:pt x="2540" y="1027938"/>
                    <a:pt x="0" y="1025398"/>
                    <a:pt x="0" y="1022223"/>
                  </a:cubicBezTo>
                  <a:close/>
                </a:path>
              </a:pathLst>
            </a:custGeom>
            <a:solidFill>
              <a:srgbClr val="F2EEEE"/>
            </a:solidFill>
            <a:ln w="12700">
              <a:solidFill>
                <a:srgbClr val="000000"/>
              </a:solidFill>
            </a:ln>
          </p:spPr>
        </p:sp>
      </p:grpSp>
      <p:sp>
        <p:nvSpPr>
          <p:cNvPr id="32" name="TextBox 32"/>
          <p:cNvSpPr txBox="1"/>
          <p:nvPr>
            <p:custDataLst>
              <p:tags r:id="rId19"/>
            </p:custDataLst>
          </p:nvPr>
        </p:nvSpPr>
        <p:spPr>
          <a:xfrm>
            <a:off x="14427250" y="2460872"/>
            <a:ext cx="385465" cy="424755"/>
          </a:xfrm>
          <a:prstGeom prst="rect">
            <a:avLst/>
          </a:prstGeom>
        </p:spPr>
        <p:txBody>
          <a:bodyPr lIns="0" tIns="0" rIns="0" bIns="0" rtlCol="0" anchor="t">
            <a:spAutoFit/>
          </a:bodyPr>
          <a:lstStyle/>
          <a:p>
            <a:pPr algn="l">
              <a:lnSpc>
                <a:spcPts val="3000"/>
              </a:lnSpc>
            </a:pPr>
            <a:r>
              <a:rPr lang="en-US" sz="3000" b="1">
                <a:solidFill>
                  <a:srgbClr val="3D3838"/>
                </a:solidFill>
                <a:latin typeface="Montserrat Bold" panose="00000800000000000000"/>
                <a:ea typeface="Montserrat Bold" panose="00000800000000000000"/>
                <a:cs typeface="Montserrat Bold" panose="00000800000000000000"/>
                <a:sym typeface="Montserrat Bold" panose="00000800000000000000"/>
              </a:rPr>
              <a:t>3</a:t>
            </a:r>
            <a:endParaRPr lang="en-US" sz="30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3" name="TextBox 33"/>
          <p:cNvSpPr txBox="1"/>
          <p:nvPr>
            <p:custDataLst>
              <p:tags r:id="rId20"/>
            </p:custDataLst>
          </p:nvPr>
        </p:nvSpPr>
        <p:spPr>
          <a:xfrm>
            <a:off x="12295882" y="3267967"/>
            <a:ext cx="2920604" cy="383976"/>
          </a:xfrm>
          <a:prstGeom prst="rect">
            <a:avLst/>
          </a:prstGeom>
        </p:spPr>
        <p:txBody>
          <a:bodyPr lIns="0" tIns="0" rIns="0" bIns="0" rtlCol="0" anchor="t">
            <a:spAutoFit/>
          </a:bodyPr>
          <a:lstStyle/>
          <a:p>
            <a:pPr algn="l">
              <a:lnSpc>
                <a:spcPts val="2810"/>
              </a:lnSpc>
            </a:pPr>
            <a:r>
              <a:rPr lang="en-US" sz="2250" b="1">
                <a:solidFill>
                  <a:srgbClr val="3D3838"/>
                </a:solidFill>
                <a:latin typeface="Montserrat Bold" panose="00000800000000000000"/>
                <a:ea typeface="Montserrat Bold" panose="00000800000000000000"/>
                <a:cs typeface="Montserrat Bold" panose="00000800000000000000"/>
                <a:sym typeface="Montserrat Bold" panose="00000800000000000000"/>
              </a:rPr>
              <a:t>Ethics</a:t>
            </a:r>
            <a:endParaRPr lang="en-US" sz="225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4" name="TextBox 34"/>
          <p:cNvSpPr txBox="1"/>
          <p:nvPr>
            <p:custDataLst>
              <p:tags r:id="rId21"/>
            </p:custDataLst>
          </p:nvPr>
        </p:nvSpPr>
        <p:spPr>
          <a:xfrm>
            <a:off x="12295882" y="3739455"/>
            <a:ext cx="4648200" cy="1538605"/>
          </a:xfrm>
          <a:prstGeom prst="rect">
            <a:avLst/>
          </a:prstGeom>
        </p:spPr>
        <p:txBody>
          <a:bodyPr lIns="0" tIns="0" rIns="0" bIns="0" rtlCol="0" anchor="t">
            <a:spAutoFit/>
          </a:bodyPr>
          <a:lstStyle/>
          <a:p>
            <a:pPr marL="342900" indent="-342900" algn="l">
              <a:lnSpc>
                <a:spcPts val="3000"/>
              </a:lnSpc>
              <a:buFont typeface="Arial" panose="020B0604020202020204" pitchFamily="34" charset="0"/>
              <a:buChar char="•"/>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informed consent and data anonymization, were not explicitly discussed in the paper, </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35" name="Group 35"/>
          <p:cNvGrpSpPr/>
          <p:nvPr>
            <p:custDataLst>
              <p:tags r:id="rId22"/>
            </p:custDataLst>
          </p:nvPr>
        </p:nvGrpSpPr>
        <p:grpSpPr>
          <a:xfrm>
            <a:off x="12295882" y="5637014"/>
            <a:ext cx="3950940" cy="2703165"/>
            <a:chOff x="0" y="0"/>
            <a:chExt cx="5267920" cy="3604220"/>
          </a:xfrm>
        </p:grpSpPr>
        <p:sp>
          <p:nvSpPr>
            <p:cNvPr id="36" name="Freeform 36" descr="preencoded.png"/>
            <p:cNvSpPr/>
            <p:nvPr>
              <p:custDataLst>
                <p:tags r:id="rId23"/>
              </p:custDataLst>
            </p:nvPr>
          </p:nvSpPr>
          <p:spPr>
            <a:xfrm>
              <a:off x="0" y="0"/>
              <a:ext cx="5267960" cy="3604260"/>
            </a:xfrm>
            <a:custGeom>
              <a:avLst/>
              <a:gdLst/>
              <a:ahLst/>
              <a:cxnLst/>
              <a:rect l="l" t="t" r="r" b="b"/>
              <a:pathLst>
                <a:path w="5267960" h="3604260">
                  <a:moveTo>
                    <a:pt x="0" y="0"/>
                  </a:moveTo>
                  <a:lnTo>
                    <a:pt x="5267960" y="0"/>
                  </a:lnTo>
                  <a:lnTo>
                    <a:pt x="5267960" y="3604260"/>
                  </a:lnTo>
                  <a:lnTo>
                    <a:pt x="0" y="3604260"/>
                  </a:lnTo>
                  <a:lnTo>
                    <a:pt x="0" y="0"/>
                  </a:lnTo>
                  <a:close/>
                </a:path>
              </a:pathLst>
            </a:custGeom>
            <a:blipFill>
              <a:blip r:embed="rId24"/>
              <a:stretch>
                <a:fillRect t="-11" b="-10"/>
              </a:stretch>
            </a:blipFill>
          </p:spPr>
        </p:sp>
      </p:grpSp>
      <p:sp>
        <p:nvSpPr>
          <p:cNvPr id="37" name="TextBox 37"/>
          <p:cNvSpPr txBox="1"/>
          <p:nvPr/>
        </p:nvSpPr>
        <p:spPr>
          <a:xfrm>
            <a:off x="1058316" y="8848130"/>
            <a:ext cx="16171366" cy="768985"/>
          </a:xfrm>
          <a:prstGeom prst="rect">
            <a:avLst/>
          </a:prstGeom>
        </p:spPr>
        <p:txBody>
          <a:bodyPr lIns="0" tIns="0" rIns="0" bIns="0" rtlCol="0" anchor="t">
            <a:spAutoFit/>
          </a:bodyPr>
          <a:lstStyle/>
          <a:p>
            <a:pPr algn="l">
              <a:lnSpc>
                <a:spcPts val="3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While replication is theoretically possible, the interview protocol details provided are insufficient to fully reproduce the study with fidelity.</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GB" altLang="en-US"/>
            </a:p>
          </p:txBody>
        </p:sp>
      </p:grpSp>
      <p:sp>
        <p:nvSpPr>
          <p:cNvPr id="6" name="TextBox 6"/>
          <p:cNvSpPr txBox="1"/>
          <p:nvPr/>
        </p:nvSpPr>
        <p:spPr>
          <a:xfrm>
            <a:off x="689670" y="522834"/>
            <a:ext cx="9597479" cy="522834"/>
          </a:xfrm>
          <a:prstGeom prst="rect">
            <a:avLst/>
          </a:prstGeom>
        </p:spPr>
        <p:txBody>
          <a:bodyPr lIns="0" tIns="0" rIns="0" bIns="0" rtlCol="0" anchor="t">
            <a:spAutoFit/>
          </a:bodyPr>
          <a:lstStyle/>
          <a:p>
            <a:pPr algn="l">
              <a:lnSpc>
                <a:spcPts val="3935"/>
              </a:lnSpc>
            </a:pPr>
            <a:r>
              <a:rPr lang="en-US" sz="3125" b="1">
                <a:solidFill>
                  <a:srgbClr val="000000"/>
                </a:solidFill>
                <a:latin typeface="Montserrat Bold" panose="00000800000000000000"/>
                <a:ea typeface="Montserrat Bold" panose="00000800000000000000"/>
                <a:cs typeface="Montserrat Bold" panose="00000800000000000000"/>
                <a:sym typeface="Montserrat Bold" panose="00000800000000000000"/>
              </a:rPr>
              <a:t>Results – Clarity and Consistency Assessment</a:t>
            </a:r>
            <a:endParaRPr lang="en-US" sz="3125"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7" name="TextBox 7"/>
          <p:cNvSpPr txBox="1"/>
          <p:nvPr/>
        </p:nvSpPr>
        <p:spPr>
          <a:xfrm>
            <a:off x="689610" y="1479550"/>
            <a:ext cx="8183245" cy="247650"/>
          </a:xfrm>
          <a:prstGeom prst="rect">
            <a:avLst/>
          </a:prstGeom>
        </p:spPr>
        <p:txBody>
          <a:bodyPr wrap="square" lIns="0" tIns="0" rIns="0" bIns="0" rtlCol="0" anchor="t">
            <a:spAutoFit/>
          </a:bodyPr>
          <a:lstStyle/>
          <a:p>
            <a:pPr algn="l">
              <a:lnSpc>
                <a:spcPts val="1935"/>
              </a:lnSpc>
            </a:pPr>
            <a:r>
              <a:rPr lang="en-US" sz="2400" b="1">
                <a:solidFill>
                  <a:srgbClr val="000000"/>
                </a:solidFill>
                <a:latin typeface="Montserrat Bold" panose="00000800000000000000"/>
                <a:ea typeface="Montserrat Bold" panose="00000800000000000000"/>
                <a:cs typeface="Montserrat Bold" panose="00000800000000000000"/>
                <a:sym typeface="Montserrat Bold" panose="00000800000000000000"/>
              </a:rPr>
              <a:t>Alignment and Presentation</a:t>
            </a:r>
            <a:endParaRPr lang="en-US" sz="24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8" name="TextBox 8"/>
          <p:cNvSpPr txBox="1"/>
          <p:nvPr/>
        </p:nvSpPr>
        <p:spPr>
          <a:xfrm>
            <a:off x="689610" y="1181100"/>
            <a:ext cx="11397615" cy="2959735"/>
          </a:xfrm>
          <a:prstGeom prst="rect">
            <a:avLst/>
          </a:prstGeom>
        </p:spPr>
        <p:txBody>
          <a:bodyPr lIns="0" tIns="0" rIns="0" bIns="0" rtlCol="0" anchor="t">
            <a:noAutofit/>
          </a:bodyPr>
          <a:lstStyle/>
          <a:p>
            <a:pPr algn="l">
              <a:lnSpc>
                <a:spcPct val="100000"/>
              </a:lnSpc>
            </a:pPr>
            <a:endParaRPr lang="en-US" sz="2400">
              <a:solidFill>
                <a:srgbClr val="3D3838"/>
              </a:solidFill>
              <a:latin typeface="Source Sans 3" panose="020B0303030403020204"/>
              <a:ea typeface="Source Sans 3" panose="020B0303030403020204"/>
              <a:cs typeface="Source Sans 3" panose="020B0303030403020204"/>
              <a:sym typeface="Source Sans 3" panose="020B0303030403020204"/>
            </a:endParaRPr>
          </a:p>
          <a:p>
            <a:pPr algn="l">
              <a:lnSpc>
                <a:spcPct val="100000"/>
              </a:lnSpc>
            </a:pPr>
            <a:endParaRPr lang="en-US" sz="2400">
              <a:solidFill>
                <a:srgbClr val="3D3838"/>
              </a:solidFill>
              <a:latin typeface="Source Sans 3" panose="020B0303030403020204"/>
              <a:ea typeface="Source Sans 3" panose="020B0303030403020204"/>
              <a:cs typeface="Source Sans 3" panose="020B0303030403020204"/>
              <a:sym typeface="Source Sans 3" panose="020B0303030403020204"/>
            </a:endParaRPr>
          </a:p>
          <a:p>
            <a:pPr algn="l">
              <a:lnSpc>
                <a:spcPct val="100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The reported results demonstrate :</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a:p>
            <a:pPr algn="l">
              <a:lnSpc>
                <a:spcPct val="100000"/>
              </a:lnSpc>
            </a:pP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a:p>
            <a:pPr marL="457200" indent="-457200" algn="l">
              <a:lnSpc>
                <a:spcPct val="100000"/>
              </a:lnSpc>
              <a:buFont typeface="Arial" panose="020B0604020202020204" pitchFamily="34" charset="0"/>
              <a:buChar char="•"/>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strong alignment with the research questions, particularly RQ1 concerning methodology selection criteria.</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a:p>
            <a:pPr marL="457200" indent="-457200" algn="l">
              <a:lnSpc>
                <a:spcPct val="100000"/>
              </a:lnSpc>
              <a:buFont typeface="Arial" panose="020B0604020202020204" pitchFamily="34" charset="0"/>
              <a:buChar char="•"/>
            </a:pP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a:p>
            <a:pPr marL="457200" indent="-457200" algn="l">
              <a:lnSpc>
                <a:spcPct val="100000"/>
              </a:lnSpc>
              <a:buFont typeface="Arial" panose="020B0604020202020204" pitchFamily="34" charset="0"/>
              <a:buChar char="•"/>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They clearly present the differences, advantages, and disadvantages of various project management approaches.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1" name="TextBox 11"/>
          <p:cNvSpPr txBox="1"/>
          <p:nvPr/>
        </p:nvSpPr>
        <p:spPr>
          <a:xfrm>
            <a:off x="762000" y="5467350"/>
            <a:ext cx="7419340" cy="247650"/>
          </a:xfrm>
          <a:prstGeom prst="rect">
            <a:avLst/>
          </a:prstGeom>
        </p:spPr>
        <p:txBody>
          <a:bodyPr wrap="square" lIns="0" tIns="0" rIns="0" bIns="0" rtlCol="0" anchor="t">
            <a:spAutoFit/>
          </a:bodyPr>
          <a:lstStyle/>
          <a:p>
            <a:pPr algn="l">
              <a:lnSpc>
                <a:spcPts val="1935"/>
              </a:lnSpc>
            </a:pPr>
            <a:r>
              <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rPr>
              <a:t>Visuals vs. Statistics</a:t>
            </a:r>
            <a:endPar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2" name="TextBox 12"/>
          <p:cNvSpPr txBox="1"/>
          <p:nvPr/>
        </p:nvSpPr>
        <p:spPr>
          <a:xfrm>
            <a:off x="762000" y="6362700"/>
            <a:ext cx="9885680" cy="2379980"/>
          </a:xfrm>
          <a:prstGeom prst="rect">
            <a:avLst/>
          </a:prstGeom>
        </p:spPr>
        <p:txBody>
          <a:bodyPr lIns="0" tIns="0" rIns="0" bIns="0" rtlCol="0" anchor="t">
            <a:noAutofit/>
          </a:bodyPr>
          <a:lstStyle/>
          <a:p>
            <a:pPr algn="l">
              <a:lnSpc>
                <a:spcPts val="206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Visual figures effectively support:</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a:p>
            <a:pPr algn="l">
              <a:lnSpc>
                <a:spcPts val="2060"/>
              </a:lnSpc>
            </a:pP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a:p>
            <a:pPr marL="457200" indent="-457200" algn="l">
              <a:lnSpc>
                <a:spcPct val="100000"/>
              </a:lnSpc>
              <a:buFont typeface="Arial" panose="020B0604020202020204" pitchFamily="34" charset="0"/>
              <a:buChar char="•"/>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the clarity of the presented model, making complex relationships accessible. However, these visuals generally lack statistical depth or quantitative validation.</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5" name="TextBox 15"/>
          <p:cNvSpPr txBox="1"/>
          <p:nvPr/>
        </p:nvSpPr>
        <p:spPr>
          <a:xfrm>
            <a:off x="689670" y="10690622"/>
            <a:ext cx="16908661" cy="304205"/>
          </a:xfrm>
          <a:prstGeom prst="rect">
            <a:avLst/>
          </a:prstGeom>
        </p:spPr>
        <p:txBody>
          <a:bodyPr lIns="0" tIns="0" rIns="0" bIns="0" rtlCol="0" anchor="t">
            <a:spAutoFit/>
          </a:bodyPr>
          <a:lstStyle/>
          <a:p>
            <a:pPr algn="l">
              <a:lnSpc>
                <a:spcPts val="2060"/>
              </a:lnSpc>
            </a:pPr>
            <a:r>
              <a:rPr lang="en-US" sz="1375">
                <a:solidFill>
                  <a:srgbClr val="3D3838"/>
                </a:solidFill>
                <a:latin typeface="Source Sans 3" panose="020B0303030403020204"/>
                <a:ea typeface="Source Sans 3" panose="020B0303030403020204"/>
                <a:cs typeface="Source Sans 3" panose="020B0303030403020204"/>
                <a:sym typeface="Source Sans 3" panose="020B0303030403020204"/>
              </a:rPr>
              <a:t>The findings are predominantly qualitative, relying heavily on expert judgment and practitioner experience, which is valuable but highlights a need for future quantitative backing.</a:t>
            </a:r>
            <a:endParaRPr lang="en-US" sz="1375">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9" name="Group 12"/>
          <p:cNvGrpSpPr/>
          <p:nvPr/>
        </p:nvGrpSpPr>
        <p:grpSpPr>
          <a:xfrm rot="0">
            <a:off x="12040870" y="992505"/>
            <a:ext cx="6247130" cy="7632065"/>
            <a:chOff x="0" y="0"/>
            <a:chExt cx="7123312" cy="7123312"/>
          </a:xfrm>
        </p:grpSpPr>
        <p:sp>
          <p:nvSpPr>
            <p:cNvPr id="13" name="Freeform 13" descr="preencoded.png"/>
            <p:cNvSpPr/>
            <p:nvPr/>
          </p:nvSpPr>
          <p:spPr>
            <a:xfrm>
              <a:off x="0" y="0"/>
              <a:ext cx="7123303" cy="7123303"/>
            </a:xfrm>
            <a:custGeom>
              <a:avLst/>
              <a:gdLst/>
              <a:ahLst/>
              <a:cxnLst/>
              <a:rect l="l" t="t" r="r" b="b"/>
              <a:pathLst>
                <a:path w="7123303" h="7123303">
                  <a:moveTo>
                    <a:pt x="0" y="0"/>
                  </a:moveTo>
                  <a:lnTo>
                    <a:pt x="7123303" y="0"/>
                  </a:lnTo>
                  <a:lnTo>
                    <a:pt x="7123303" y="7123303"/>
                  </a:lnTo>
                  <a:lnTo>
                    <a:pt x="0" y="7123303"/>
                  </a:lnTo>
                  <a:lnTo>
                    <a:pt x="0" y="0"/>
                  </a:lnTo>
                  <a:close/>
                </a:path>
              </a:pathLst>
            </a:custGeom>
            <a:blipFill>
              <a:blip r:embed="rId1"/>
              <a:stretch>
                <a:fillRect/>
              </a:stretch>
            </a:blipFill>
          </p:spPr>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p>
              <a:endParaRPr lang="en-GB" altLang="en-US"/>
            </a:p>
          </p:txBody>
        </p:sp>
      </p:grpSp>
      <p:sp>
        <p:nvSpPr>
          <p:cNvPr id="8" name="TextBox 8"/>
          <p:cNvSpPr txBox="1"/>
          <p:nvPr/>
        </p:nvSpPr>
        <p:spPr>
          <a:xfrm>
            <a:off x="533400" y="723900"/>
            <a:ext cx="15344775" cy="657225"/>
          </a:xfrm>
          <a:prstGeom prst="rect">
            <a:avLst/>
          </a:prstGeom>
        </p:spPr>
        <p:txBody>
          <a:bodyPr wrap="square" lIns="0" tIns="0" rIns="0" bIns="0" rtlCol="0" anchor="t">
            <a:spAutoFit/>
          </a:bodyPr>
          <a:lstStyle/>
          <a:p>
            <a:pPr algn="l">
              <a:lnSpc>
                <a:spcPts val="5125"/>
              </a:lnSpc>
            </a:pPr>
            <a:r>
              <a:rPr lang="en-US" sz="4125" b="1">
                <a:solidFill>
                  <a:srgbClr val="000000"/>
                </a:solidFill>
                <a:latin typeface="Montserrat Bold" panose="00000800000000000000"/>
                <a:ea typeface="Montserrat Bold" panose="00000800000000000000"/>
                <a:cs typeface="Montserrat Bold" panose="00000800000000000000"/>
                <a:sym typeface="Montserrat Bold" panose="00000800000000000000"/>
              </a:rPr>
              <a:t>Major Inputs for Software Project Management Careers</a:t>
            </a:r>
            <a:endParaRPr lang="en-US" sz="4125"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9" name="Group 9"/>
          <p:cNvGrpSpPr/>
          <p:nvPr/>
        </p:nvGrpSpPr>
        <p:grpSpPr>
          <a:xfrm>
            <a:off x="914647" y="2552392"/>
            <a:ext cx="1156990" cy="1624012"/>
            <a:chOff x="0" y="0"/>
            <a:chExt cx="1542653" cy="2165350"/>
          </a:xfrm>
        </p:grpSpPr>
        <p:sp>
          <p:nvSpPr>
            <p:cNvPr id="10" name="Freeform 10" descr="preencoded.png"/>
            <p:cNvSpPr/>
            <p:nvPr/>
          </p:nvSpPr>
          <p:spPr>
            <a:xfrm>
              <a:off x="0" y="0"/>
              <a:ext cx="1542669" cy="2165350"/>
            </a:xfrm>
            <a:custGeom>
              <a:avLst/>
              <a:gdLst/>
              <a:ahLst/>
              <a:cxnLst/>
              <a:rect l="l" t="t" r="r" b="b"/>
              <a:pathLst>
                <a:path w="1542669" h="2165350">
                  <a:moveTo>
                    <a:pt x="0" y="0"/>
                  </a:moveTo>
                  <a:lnTo>
                    <a:pt x="1542669" y="0"/>
                  </a:lnTo>
                  <a:lnTo>
                    <a:pt x="1542669" y="2165350"/>
                  </a:lnTo>
                  <a:lnTo>
                    <a:pt x="0" y="2165350"/>
                  </a:lnTo>
                  <a:lnTo>
                    <a:pt x="0" y="0"/>
                  </a:lnTo>
                  <a:close/>
                </a:path>
              </a:pathLst>
            </a:custGeom>
            <a:blipFill>
              <a:blip r:embed="rId1"/>
              <a:stretch>
                <a:fillRect t="-340" r="1" b="-340"/>
              </a:stretch>
            </a:blipFill>
          </p:spPr>
        </p:sp>
      </p:grpSp>
      <p:sp>
        <p:nvSpPr>
          <p:cNvPr id="11" name="TextBox 11"/>
          <p:cNvSpPr txBox="1"/>
          <p:nvPr>
            <p:custDataLst>
              <p:tags r:id="rId2"/>
            </p:custDataLst>
          </p:nvPr>
        </p:nvSpPr>
        <p:spPr>
          <a:xfrm>
            <a:off x="2743200" y="2610485"/>
            <a:ext cx="5714365" cy="328295"/>
          </a:xfrm>
          <a:prstGeom prst="rect">
            <a:avLst/>
          </a:prstGeom>
        </p:spPr>
        <p:txBody>
          <a:bodyPr wrap="square" lIns="0" tIns="0" rIns="0" bIns="0" rtlCol="0" anchor="t">
            <a:spAutoFit/>
          </a:bodyPr>
          <a:lstStyle/>
          <a:p>
            <a:pPr algn="l">
              <a:lnSpc>
                <a:spcPts val="2560"/>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Decision Factors</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2" name="TextBox 12"/>
          <p:cNvSpPr txBox="1"/>
          <p:nvPr>
            <p:custDataLst>
              <p:tags r:id="rId3"/>
            </p:custDataLst>
          </p:nvPr>
        </p:nvSpPr>
        <p:spPr>
          <a:xfrm>
            <a:off x="2858135" y="3377565"/>
            <a:ext cx="14350365" cy="861695"/>
          </a:xfrm>
          <a:prstGeom prst="rect">
            <a:avLst/>
          </a:prstGeom>
        </p:spPr>
        <p:txBody>
          <a:bodyPr wrap="square" lIns="0" tIns="0" rIns="0" bIns="0" rtlCol="0" anchor="t">
            <a:spAutoFit/>
          </a:bodyPr>
          <a:lstStyle/>
          <a:p>
            <a:pPr algn="l">
              <a:lnSpc>
                <a:spcPct val="100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The paper teaches crucial decision factors for choosing appropriate project methodologies, providing a structured framework for selection.</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13" name="Group 13"/>
          <p:cNvGrpSpPr/>
          <p:nvPr/>
        </p:nvGrpSpPr>
        <p:grpSpPr>
          <a:xfrm>
            <a:off x="990847" y="4410085"/>
            <a:ext cx="1156990" cy="1624012"/>
            <a:chOff x="0" y="0"/>
            <a:chExt cx="1542653" cy="2165350"/>
          </a:xfrm>
        </p:grpSpPr>
        <p:sp>
          <p:nvSpPr>
            <p:cNvPr id="14" name="Freeform 14" descr="preencoded.png"/>
            <p:cNvSpPr/>
            <p:nvPr/>
          </p:nvSpPr>
          <p:spPr>
            <a:xfrm>
              <a:off x="0" y="0"/>
              <a:ext cx="1542669" cy="2165350"/>
            </a:xfrm>
            <a:custGeom>
              <a:avLst/>
              <a:gdLst/>
              <a:ahLst/>
              <a:cxnLst/>
              <a:rect l="l" t="t" r="r" b="b"/>
              <a:pathLst>
                <a:path w="1542669" h="2165350">
                  <a:moveTo>
                    <a:pt x="0" y="0"/>
                  </a:moveTo>
                  <a:lnTo>
                    <a:pt x="1542669" y="0"/>
                  </a:lnTo>
                  <a:lnTo>
                    <a:pt x="1542669" y="2165350"/>
                  </a:lnTo>
                  <a:lnTo>
                    <a:pt x="0" y="2165350"/>
                  </a:lnTo>
                  <a:lnTo>
                    <a:pt x="0" y="0"/>
                  </a:lnTo>
                  <a:close/>
                </a:path>
              </a:pathLst>
            </a:custGeom>
            <a:blipFill>
              <a:blip r:embed="rId4"/>
              <a:stretch>
                <a:fillRect t="-340" r="1" b="-340"/>
              </a:stretch>
            </a:blipFill>
          </p:spPr>
        </p:sp>
      </p:grpSp>
      <p:sp>
        <p:nvSpPr>
          <p:cNvPr id="15" name="TextBox 15"/>
          <p:cNvSpPr txBox="1"/>
          <p:nvPr>
            <p:custDataLst>
              <p:tags r:id="rId5"/>
            </p:custDataLst>
          </p:nvPr>
        </p:nvSpPr>
        <p:spPr>
          <a:xfrm>
            <a:off x="2743200" y="4533900"/>
            <a:ext cx="5869305" cy="328295"/>
          </a:xfrm>
          <a:prstGeom prst="rect">
            <a:avLst/>
          </a:prstGeom>
        </p:spPr>
        <p:txBody>
          <a:bodyPr wrap="square" lIns="0" tIns="0" rIns="0" bIns="0" rtlCol="0" anchor="t">
            <a:spAutoFit/>
          </a:bodyPr>
          <a:lstStyle/>
          <a:p>
            <a:pPr algn="l">
              <a:lnSpc>
                <a:spcPts val="2560"/>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Agile vs. Waterfall</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6" name="TextBox 16"/>
          <p:cNvSpPr txBox="1"/>
          <p:nvPr>
            <p:custDataLst>
              <p:tags r:id="rId6"/>
            </p:custDataLst>
          </p:nvPr>
        </p:nvSpPr>
        <p:spPr>
          <a:xfrm>
            <a:off x="2736215" y="5001260"/>
            <a:ext cx="14472285" cy="861695"/>
          </a:xfrm>
          <a:prstGeom prst="rect">
            <a:avLst/>
          </a:prstGeom>
        </p:spPr>
        <p:txBody>
          <a:bodyPr wrap="square" lIns="0" tIns="0" rIns="0" bIns="0" rtlCol="0" anchor="t">
            <a:spAutoFit/>
          </a:bodyPr>
          <a:lstStyle/>
          <a:p>
            <a:pPr algn="l">
              <a:lnSpc>
                <a:spcPct val="100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It significantly enhances understanding of the trade-offs between Agile and Waterfall approaches, detailing their respective benefits and drawbacks.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17" name="Group 17"/>
          <p:cNvGrpSpPr/>
          <p:nvPr/>
        </p:nvGrpSpPr>
        <p:grpSpPr>
          <a:xfrm>
            <a:off x="990847" y="6196023"/>
            <a:ext cx="1156990" cy="1624012"/>
            <a:chOff x="0" y="0"/>
            <a:chExt cx="1542653" cy="2165350"/>
          </a:xfrm>
        </p:grpSpPr>
        <p:sp>
          <p:nvSpPr>
            <p:cNvPr id="18" name="Freeform 18" descr="preencoded.png"/>
            <p:cNvSpPr/>
            <p:nvPr/>
          </p:nvSpPr>
          <p:spPr>
            <a:xfrm>
              <a:off x="0" y="0"/>
              <a:ext cx="1542669" cy="2165350"/>
            </a:xfrm>
            <a:custGeom>
              <a:avLst/>
              <a:gdLst/>
              <a:ahLst/>
              <a:cxnLst/>
              <a:rect l="l" t="t" r="r" b="b"/>
              <a:pathLst>
                <a:path w="1542669" h="2165350">
                  <a:moveTo>
                    <a:pt x="0" y="0"/>
                  </a:moveTo>
                  <a:lnTo>
                    <a:pt x="1542669" y="0"/>
                  </a:lnTo>
                  <a:lnTo>
                    <a:pt x="1542669" y="2165350"/>
                  </a:lnTo>
                  <a:lnTo>
                    <a:pt x="0" y="2165350"/>
                  </a:lnTo>
                  <a:lnTo>
                    <a:pt x="0" y="0"/>
                  </a:lnTo>
                  <a:close/>
                </a:path>
              </a:pathLst>
            </a:custGeom>
            <a:blipFill>
              <a:blip r:embed="rId7"/>
              <a:stretch>
                <a:fillRect t="-340" r="1" b="-340"/>
              </a:stretch>
            </a:blipFill>
          </p:spPr>
        </p:sp>
      </p:grpSp>
      <p:sp>
        <p:nvSpPr>
          <p:cNvPr id="19" name="TextBox 19"/>
          <p:cNvSpPr txBox="1"/>
          <p:nvPr>
            <p:custDataLst>
              <p:tags r:id="rId8"/>
            </p:custDataLst>
          </p:nvPr>
        </p:nvSpPr>
        <p:spPr>
          <a:xfrm>
            <a:off x="2736215" y="6210300"/>
            <a:ext cx="6536690" cy="328295"/>
          </a:xfrm>
          <a:prstGeom prst="rect">
            <a:avLst/>
          </a:prstGeom>
        </p:spPr>
        <p:txBody>
          <a:bodyPr wrap="square" lIns="0" tIns="0" rIns="0" bIns="0" rtlCol="0" anchor="t">
            <a:spAutoFit/>
          </a:bodyPr>
          <a:lstStyle/>
          <a:p>
            <a:pPr algn="l">
              <a:lnSpc>
                <a:spcPts val="2560"/>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Context &amp; Team</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0" name="TextBox 20"/>
          <p:cNvSpPr txBox="1"/>
          <p:nvPr>
            <p:custDataLst>
              <p:tags r:id="rId9"/>
            </p:custDataLst>
          </p:nvPr>
        </p:nvSpPr>
        <p:spPr>
          <a:xfrm>
            <a:off x="2812415" y="6625590"/>
            <a:ext cx="14396085" cy="861695"/>
          </a:xfrm>
          <a:prstGeom prst="rect">
            <a:avLst/>
          </a:prstGeom>
        </p:spPr>
        <p:txBody>
          <a:bodyPr wrap="square" lIns="0" tIns="0" rIns="0" bIns="0" rtlCol="0" anchor="t">
            <a:spAutoFit/>
          </a:bodyPr>
          <a:lstStyle/>
          <a:p>
            <a:pPr algn="l">
              <a:lnSpc>
                <a:spcPct val="100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Reinforces the critical importance of organizational context, culture, and team capability in successful project execution.</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21" name="Group 21"/>
          <p:cNvGrpSpPr/>
          <p:nvPr/>
        </p:nvGrpSpPr>
        <p:grpSpPr>
          <a:xfrm>
            <a:off x="990847" y="8158490"/>
            <a:ext cx="1156990" cy="1624012"/>
            <a:chOff x="0" y="0"/>
            <a:chExt cx="1542653" cy="2165350"/>
          </a:xfrm>
        </p:grpSpPr>
        <p:sp>
          <p:nvSpPr>
            <p:cNvPr id="22" name="Freeform 22" descr="preencoded.png"/>
            <p:cNvSpPr/>
            <p:nvPr/>
          </p:nvSpPr>
          <p:spPr>
            <a:xfrm>
              <a:off x="0" y="0"/>
              <a:ext cx="1542669" cy="2165350"/>
            </a:xfrm>
            <a:custGeom>
              <a:avLst/>
              <a:gdLst/>
              <a:ahLst/>
              <a:cxnLst/>
              <a:rect l="l" t="t" r="r" b="b"/>
              <a:pathLst>
                <a:path w="1542669" h="2165350">
                  <a:moveTo>
                    <a:pt x="0" y="0"/>
                  </a:moveTo>
                  <a:lnTo>
                    <a:pt x="1542669" y="0"/>
                  </a:lnTo>
                  <a:lnTo>
                    <a:pt x="1542669" y="2165350"/>
                  </a:lnTo>
                  <a:lnTo>
                    <a:pt x="0" y="2165350"/>
                  </a:lnTo>
                  <a:lnTo>
                    <a:pt x="0" y="0"/>
                  </a:lnTo>
                  <a:close/>
                </a:path>
              </a:pathLst>
            </a:custGeom>
            <a:blipFill>
              <a:blip r:embed="rId10"/>
              <a:stretch>
                <a:fillRect t="-340" r="1" b="-340"/>
              </a:stretch>
            </a:blipFill>
          </p:spPr>
        </p:sp>
      </p:grpSp>
      <p:sp>
        <p:nvSpPr>
          <p:cNvPr id="23" name="TextBox 23"/>
          <p:cNvSpPr txBox="1"/>
          <p:nvPr>
            <p:custDataLst>
              <p:tags r:id="rId11"/>
            </p:custDataLst>
          </p:nvPr>
        </p:nvSpPr>
        <p:spPr>
          <a:xfrm>
            <a:off x="2812415" y="7886065"/>
            <a:ext cx="6985635" cy="328295"/>
          </a:xfrm>
          <a:prstGeom prst="rect">
            <a:avLst/>
          </a:prstGeom>
        </p:spPr>
        <p:txBody>
          <a:bodyPr wrap="square" lIns="0" tIns="0" rIns="0" bIns="0" rtlCol="0" anchor="t">
            <a:spAutoFit/>
          </a:bodyPr>
          <a:lstStyle/>
          <a:p>
            <a:pPr algn="l">
              <a:lnSpc>
                <a:spcPts val="2560"/>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Practical Application</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4" name="TextBox 24"/>
          <p:cNvSpPr txBox="1"/>
          <p:nvPr>
            <p:custDataLst>
              <p:tags r:id="rId12"/>
            </p:custDataLst>
          </p:nvPr>
        </p:nvSpPr>
        <p:spPr>
          <a:xfrm>
            <a:off x="2781935" y="8249285"/>
            <a:ext cx="14426565" cy="861695"/>
          </a:xfrm>
          <a:prstGeom prst="rect">
            <a:avLst/>
          </a:prstGeom>
        </p:spPr>
        <p:txBody>
          <a:bodyPr wrap="square" lIns="0" tIns="0" rIns="0" bIns="0" rtlCol="0" anchor="t">
            <a:spAutoFit/>
          </a:bodyPr>
          <a:lstStyle/>
          <a:p>
            <a:pPr algn="l">
              <a:lnSpc>
                <a:spcPct val="100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Offers practical utility for project planning, risk assessment, and the strategic application of hybrid project models.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p>
              <a:endParaRPr lang="en-GB" altLang="en-US"/>
            </a:p>
          </p:txBody>
        </p:sp>
      </p:grpSp>
      <p:sp>
        <p:nvSpPr>
          <p:cNvPr id="8" name="TextBox 8"/>
          <p:cNvSpPr txBox="1"/>
          <p:nvPr/>
        </p:nvSpPr>
        <p:spPr>
          <a:xfrm>
            <a:off x="665480" y="869315"/>
            <a:ext cx="16542385" cy="616585"/>
          </a:xfrm>
          <a:prstGeom prst="rect">
            <a:avLst/>
          </a:prstGeom>
        </p:spPr>
        <p:txBody>
          <a:bodyPr wrap="square" lIns="0" tIns="0" rIns="0" bIns="0" rtlCol="0" anchor="t">
            <a:spAutoFit/>
          </a:bodyPr>
          <a:lstStyle/>
          <a:p>
            <a:pPr algn="l">
              <a:lnSpc>
                <a:spcPts val="4810"/>
              </a:lnSpc>
            </a:pPr>
            <a:r>
              <a:rPr lang="en-US" sz="3810" b="1">
                <a:solidFill>
                  <a:srgbClr val="000000"/>
                </a:solidFill>
                <a:latin typeface="Montserrat Bold" panose="00000800000000000000"/>
                <a:ea typeface="Montserrat Bold" panose="00000800000000000000"/>
                <a:cs typeface="Montserrat Bold" panose="00000800000000000000"/>
                <a:sym typeface="Montserrat Bold" panose="00000800000000000000"/>
              </a:rPr>
              <a:t>Recommendations for Future Action</a:t>
            </a:r>
            <a:endParaRPr lang="en-US" sz="381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4" name="TextBox 14"/>
          <p:cNvSpPr txBox="1"/>
          <p:nvPr>
            <p:custDataLst>
              <p:tags r:id="rId1"/>
            </p:custDataLst>
          </p:nvPr>
        </p:nvSpPr>
        <p:spPr>
          <a:xfrm>
            <a:off x="685900" y="2027115"/>
            <a:ext cx="7625097" cy="304165"/>
          </a:xfrm>
          <a:prstGeom prst="rect">
            <a:avLst/>
          </a:prstGeom>
        </p:spPr>
        <p:txBody>
          <a:bodyPr wrap="square" lIns="0" tIns="0" rIns="0" bIns="0" rtlCol="0" anchor="t">
            <a:spAutoFit/>
          </a:bodyPr>
          <a:lstStyle/>
          <a:p>
            <a:pPr algn="l">
              <a:lnSpc>
                <a:spcPts val="237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Structured Validation</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5" name="TextBox 15"/>
          <p:cNvSpPr txBox="1"/>
          <p:nvPr>
            <p:custDataLst>
              <p:tags r:id="rId2"/>
            </p:custDataLst>
          </p:nvPr>
        </p:nvSpPr>
        <p:spPr>
          <a:xfrm>
            <a:off x="762000" y="2552700"/>
            <a:ext cx="16346805" cy="861695"/>
          </a:xfrm>
          <a:prstGeom prst="rect">
            <a:avLst/>
          </a:prstGeom>
        </p:spPr>
        <p:txBody>
          <a:bodyPr wrap="square" lIns="0" tIns="0" rIns="0" bIns="0" rtlCol="0" anchor="t">
            <a:spAutoFit/>
          </a:bodyPr>
          <a:lstStyle/>
          <a:p>
            <a:pPr algn="l">
              <a:lnSpc>
                <a:spcPct val="100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Organizations should implement structured criteria to validate their methodology choices, moving beyond informal selection processes.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21" name="TextBox 21"/>
          <p:cNvSpPr txBox="1"/>
          <p:nvPr>
            <p:custDataLst>
              <p:tags r:id="rId3"/>
            </p:custDataLst>
          </p:nvPr>
        </p:nvSpPr>
        <p:spPr>
          <a:xfrm>
            <a:off x="665580" y="3581943"/>
            <a:ext cx="7282196" cy="304165"/>
          </a:xfrm>
          <a:prstGeom prst="rect">
            <a:avLst/>
          </a:prstGeom>
        </p:spPr>
        <p:txBody>
          <a:bodyPr wrap="square" lIns="0" tIns="0" rIns="0" bIns="0" rtlCol="0" anchor="t">
            <a:spAutoFit/>
          </a:bodyPr>
          <a:lstStyle/>
          <a:p>
            <a:pPr algn="l">
              <a:lnSpc>
                <a:spcPts val="237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Cultural Readiness</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2" name="TextBox 22"/>
          <p:cNvSpPr txBox="1"/>
          <p:nvPr>
            <p:custDataLst>
              <p:tags r:id="rId4"/>
            </p:custDataLst>
          </p:nvPr>
        </p:nvSpPr>
        <p:spPr>
          <a:xfrm>
            <a:off x="685165" y="4338955"/>
            <a:ext cx="16326485" cy="861695"/>
          </a:xfrm>
          <a:prstGeom prst="rect">
            <a:avLst/>
          </a:prstGeom>
        </p:spPr>
        <p:txBody>
          <a:bodyPr wrap="square" lIns="0" tIns="0" rIns="0" bIns="0" rtlCol="0" anchor="t">
            <a:spAutoFit/>
          </a:bodyPr>
          <a:lstStyle/>
          <a:p>
            <a:pPr algn="l">
              <a:lnSpc>
                <a:spcPct val="100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Focus on improving cultural readiness and organizational agility to better support the adoption of Agile methodologies.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28" name="TextBox 28"/>
          <p:cNvSpPr txBox="1"/>
          <p:nvPr>
            <p:custDataLst>
              <p:tags r:id="rId5"/>
            </p:custDataLst>
          </p:nvPr>
        </p:nvSpPr>
        <p:spPr>
          <a:xfrm>
            <a:off x="609700" y="5372356"/>
            <a:ext cx="5489271" cy="304165"/>
          </a:xfrm>
          <a:prstGeom prst="rect">
            <a:avLst/>
          </a:prstGeom>
        </p:spPr>
        <p:txBody>
          <a:bodyPr wrap="square" lIns="0" tIns="0" rIns="0" bIns="0" rtlCol="0" anchor="t">
            <a:spAutoFit/>
          </a:bodyPr>
          <a:lstStyle/>
          <a:p>
            <a:pPr algn="l">
              <a:lnSpc>
                <a:spcPts val="237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Adaptive Weighting</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9" name="TextBox 29"/>
          <p:cNvSpPr txBox="1"/>
          <p:nvPr>
            <p:custDataLst>
              <p:tags r:id="rId6"/>
            </p:custDataLst>
          </p:nvPr>
        </p:nvSpPr>
        <p:spPr>
          <a:xfrm>
            <a:off x="685800" y="5982335"/>
            <a:ext cx="15584170" cy="861695"/>
          </a:xfrm>
          <a:prstGeom prst="rect">
            <a:avLst/>
          </a:prstGeom>
        </p:spPr>
        <p:txBody>
          <a:bodyPr wrap="square" lIns="0" tIns="0" rIns="0" bIns="0" rtlCol="0" anchor="t">
            <a:spAutoFit/>
          </a:bodyPr>
          <a:lstStyle/>
          <a:p>
            <a:pPr algn="l">
              <a:lnSpc>
                <a:spcPct val="100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Adjust the weighting of project selection criteria based on specific project environments and strategic objectives.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35" name="TextBox 35"/>
          <p:cNvSpPr txBox="1"/>
          <p:nvPr>
            <p:custDataLst>
              <p:tags r:id="rId7"/>
            </p:custDataLst>
          </p:nvPr>
        </p:nvSpPr>
        <p:spPr>
          <a:xfrm>
            <a:off x="837999" y="7124870"/>
            <a:ext cx="2755218" cy="304165"/>
          </a:xfrm>
          <a:prstGeom prst="rect">
            <a:avLst/>
          </a:prstGeom>
        </p:spPr>
        <p:txBody>
          <a:bodyPr lIns="0" tIns="0" rIns="0" bIns="0" rtlCol="0" anchor="t">
            <a:spAutoFit/>
          </a:bodyPr>
          <a:lstStyle/>
          <a:p>
            <a:pPr algn="l">
              <a:lnSpc>
                <a:spcPts val="237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Hybrid Models</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6" name="TextBox 36"/>
          <p:cNvSpPr txBox="1"/>
          <p:nvPr>
            <p:custDataLst>
              <p:tags r:id="rId8"/>
            </p:custDataLst>
          </p:nvPr>
        </p:nvSpPr>
        <p:spPr>
          <a:xfrm>
            <a:off x="761365" y="7810500"/>
            <a:ext cx="16347440" cy="861695"/>
          </a:xfrm>
          <a:prstGeom prst="rect">
            <a:avLst/>
          </a:prstGeom>
        </p:spPr>
        <p:txBody>
          <a:bodyPr wrap="square" lIns="0" tIns="0" rIns="0" bIns="0" rtlCol="0" anchor="t">
            <a:spAutoFit/>
          </a:bodyPr>
          <a:lstStyle/>
          <a:p>
            <a:pPr algn="l">
              <a:lnSpc>
                <a:spcPct val="100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Actively implement hybrid project models where they can leverage the strengths of both traditional and agile approaches.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GB" altLang="en-US"/>
            </a:p>
          </p:txBody>
        </p:sp>
      </p:grpSp>
      <p:grpSp>
        <p:nvGrpSpPr>
          <p:cNvPr id="6" name="Group 6"/>
          <p:cNvGrpSpPr/>
          <p:nvPr/>
        </p:nvGrpSpPr>
        <p:grpSpPr>
          <a:xfrm>
            <a:off x="0" y="0"/>
            <a:ext cx="18288000" cy="2458939"/>
            <a:chOff x="0" y="0"/>
            <a:chExt cx="24384000" cy="3278585"/>
          </a:xfrm>
        </p:grpSpPr>
        <p:sp>
          <p:nvSpPr>
            <p:cNvPr id="7" name="Freeform 7" descr="preencoded.png"/>
            <p:cNvSpPr/>
            <p:nvPr/>
          </p:nvSpPr>
          <p:spPr>
            <a:xfrm>
              <a:off x="0" y="0"/>
              <a:ext cx="24384000" cy="3278632"/>
            </a:xfrm>
            <a:custGeom>
              <a:avLst/>
              <a:gdLst/>
              <a:ahLst/>
              <a:cxnLst/>
              <a:rect l="l" t="t" r="r" b="b"/>
              <a:pathLst>
                <a:path w="24384000" h="3278632">
                  <a:moveTo>
                    <a:pt x="0" y="0"/>
                  </a:moveTo>
                  <a:lnTo>
                    <a:pt x="24384000" y="0"/>
                  </a:lnTo>
                  <a:lnTo>
                    <a:pt x="24384000" y="3278632"/>
                  </a:lnTo>
                  <a:lnTo>
                    <a:pt x="0" y="3278632"/>
                  </a:lnTo>
                  <a:lnTo>
                    <a:pt x="0" y="0"/>
                  </a:lnTo>
                  <a:close/>
                </a:path>
              </a:pathLst>
            </a:custGeom>
            <a:blipFill>
              <a:blip r:embed="rId1"/>
              <a:stretch>
                <a:fillRect l="-30" r="-30" b="1"/>
              </a:stretch>
            </a:blipFill>
          </p:spPr>
        </p:sp>
      </p:grpSp>
      <p:sp>
        <p:nvSpPr>
          <p:cNvPr id="8" name="TextBox 8"/>
          <p:cNvSpPr txBox="1"/>
          <p:nvPr/>
        </p:nvSpPr>
        <p:spPr>
          <a:xfrm>
            <a:off x="1059210" y="3272135"/>
            <a:ext cx="8030021" cy="577900"/>
          </a:xfrm>
          <a:prstGeom prst="rect">
            <a:avLst/>
          </a:prstGeom>
        </p:spPr>
        <p:txBody>
          <a:bodyPr lIns="0" tIns="0" rIns="0" bIns="0" rtlCol="0" anchor="t">
            <a:spAutoFit/>
          </a:bodyPr>
          <a:lstStyle/>
          <a:p>
            <a:pPr algn="l">
              <a:lnSpc>
                <a:spcPts val="4375"/>
              </a:lnSpc>
            </a:pPr>
            <a:r>
              <a:rPr lang="en-US" sz="3500" b="1">
                <a:solidFill>
                  <a:srgbClr val="000000"/>
                </a:solidFill>
                <a:latin typeface="Montserrat Bold" panose="00000800000000000000"/>
                <a:ea typeface="Montserrat Bold" panose="00000800000000000000"/>
                <a:cs typeface="Montserrat Bold" panose="00000800000000000000"/>
                <a:sym typeface="Montserrat Bold" panose="00000800000000000000"/>
              </a:rPr>
              <a:t>Further Research Issues Identified</a:t>
            </a:r>
            <a:endParaRPr lang="en-US" sz="35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9" name="Group 9"/>
          <p:cNvGrpSpPr/>
          <p:nvPr/>
        </p:nvGrpSpPr>
        <p:grpSpPr>
          <a:xfrm>
            <a:off x="1059210" y="4145012"/>
            <a:ext cx="786854" cy="1180207"/>
            <a:chOff x="0" y="0"/>
            <a:chExt cx="1049138" cy="1573610"/>
          </a:xfrm>
        </p:grpSpPr>
        <p:sp>
          <p:nvSpPr>
            <p:cNvPr id="10" name="Freeform 10"/>
            <p:cNvSpPr/>
            <p:nvPr/>
          </p:nvSpPr>
          <p:spPr>
            <a:xfrm>
              <a:off x="0" y="0"/>
              <a:ext cx="1049020" cy="1573530"/>
            </a:xfrm>
            <a:custGeom>
              <a:avLst/>
              <a:gdLst/>
              <a:ahLst/>
              <a:cxnLst/>
              <a:rect l="l" t="t" r="r" b="b"/>
              <a:pathLst>
                <a:path w="1049020" h="1573530">
                  <a:moveTo>
                    <a:pt x="0" y="524510"/>
                  </a:moveTo>
                  <a:cubicBezTo>
                    <a:pt x="0" y="234823"/>
                    <a:pt x="234823" y="0"/>
                    <a:pt x="524510" y="0"/>
                  </a:cubicBezTo>
                  <a:cubicBezTo>
                    <a:pt x="814197" y="0"/>
                    <a:pt x="1049020" y="234823"/>
                    <a:pt x="1049020" y="524510"/>
                  </a:cubicBezTo>
                  <a:lnTo>
                    <a:pt x="1049020" y="1049020"/>
                  </a:lnTo>
                  <a:cubicBezTo>
                    <a:pt x="1049020" y="1338707"/>
                    <a:pt x="814197" y="1573530"/>
                    <a:pt x="524510" y="1573530"/>
                  </a:cubicBezTo>
                  <a:cubicBezTo>
                    <a:pt x="234823" y="1573530"/>
                    <a:pt x="0" y="1338707"/>
                    <a:pt x="0" y="1049020"/>
                  </a:cubicBezTo>
                  <a:close/>
                </a:path>
              </a:pathLst>
            </a:custGeom>
            <a:solidFill>
              <a:srgbClr val="F2EEEE"/>
            </a:solidFill>
            <a:ln w="12700">
              <a:solidFill>
                <a:srgbClr val="000000"/>
              </a:solidFill>
            </a:ln>
          </p:spPr>
        </p:sp>
      </p:grpSp>
      <p:sp>
        <p:nvSpPr>
          <p:cNvPr id="11" name="Freeform 11" descr="preencoded.png"/>
          <p:cNvSpPr/>
          <p:nvPr/>
        </p:nvSpPr>
        <p:spPr>
          <a:xfrm>
            <a:off x="1305074" y="4587627"/>
            <a:ext cx="294977" cy="294978"/>
          </a:xfrm>
          <a:custGeom>
            <a:avLst/>
            <a:gdLst/>
            <a:ahLst/>
            <a:cxnLst/>
            <a:rect l="l" t="t" r="r" b="b"/>
            <a:pathLst>
              <a:path w="294977" h="294978">
                <a:moveTo>
                  <a:pt x="0" y="0"/>
                </a:moveTo>
                <a:lnTo>
                  <a:pt x="294977" y="0"/>
                </a:lnTo>
                <a:lnTo>
                  <a:pt x="294977" y="294978"/>
                </a:lnTo>
                <a:lnTo>
                  <a:pt x="0" y="294978"/>
                </a:lnTo>
                <a:lnTo>
                  <a:pt x="0" y="0"/>
                </a:lnTo>
                <a:close/>
              </a:path>
            </a:pathLst>
          </a:custGeom>
          <a:blipFill>
            <a:blip r:embed="rId2">
              <a:extLst>
                <a:ext uri="{96DAC541-7B7A-43D3-8B79-37D633B846F1}">
                  <asvg:svgBlip xmlns:asvg="http://schemas.microsoft.com/office/drawing/2016/SVG/main" r:embed="rId3"/>
                </a:ext>
              </a:extLst>
            </a:blip>
            <a:stretch>
              <a:fillRect l="-1612" r="-1612"/>
            </a:stretch>
          </a:blipFill>
        </p:spPr>
      </p:sp>
      <p:sp>
        <p:nvSpPr>
          <p:cNvPr id="12" name="TextBox 12"/>
          <p:cNvSpPr txBox="1"/>
          <p:nvPr>
            <p:custDataLst>
              <p:tags r:id="rId4"/>
            </p:custDataLst>
          </p:nvPr>
        </p:nvSpPr>
        <p:spPr>
          <a:xfrm>
            <a:off x="2133600" y="4229100"/>
            <a:ext cx="4554220" cy="280035"/>
          </a:xfrm>
          <a:prstGeom prst="rect">
            <a:avLst/>
          </a:prstGeom>
        </p:spPr>
        <p:txBody>
          <a:bodyPr wrap="square" lIns="0" tIns="0" rIns="0" bIns="0" rtlCol="0" anchor="t">
            <a:spAutoFit/>
          </a:bodyPr>
          <a:lstStyle/>
          <a:p>
            <a:pPr algn="l">
              <a:lnSpc>
                <a:spcPts val="218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Quantitative Validation</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3" name="TextBox 13"/>
          <p:cNvSpPr txBox="1"/>
          <p:nvPr>
            <p:custDataLst>
              <p:tags r:id="rId5"/>
            </p:custDataLst>
          </p:nvPr>
        </p:nvSpPr>
        <p:spPr>
          <a:xfrm>
            <a:off x="1981071" y="4737715"/>
            <a:ext cx="15186124" cy="592455"/>
          </a:xfrm>
          <a:prstGeom prst="rect">
            <a:avLst/>
          </a:prstGeom>
        </p:spPr>
        <p:txBody>
          <a:bodyPr lIns="0" tIns="0" rIns="0" bIns="0" rtlCol="0" anchor="t">
            <a:spAutoFit/>
          </a:bodyPr>
          <a:lstStyle/>
          <a:p>
            <a:pPr algn="l">
              <a:lnSpc>
                <a:spcPts val="231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There is a significant need for quantitative validation of the decision model using large datasets across diverse projects.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14" name="Group 14"/>
          <p:cNvGrpSpPr/>
          <p:nvPr/>
        </p:nvGrpSpPr>
        <p:grpSpPr>
          <a:xfrm>
            <a:off x="1059210" y="5521821"/>
            <a:ext cx="786854" cy="1180208"/>
            <a:chOff x="0" y="0"/>
            <a:chExt cx="1049138" cy="1573610"/>
          </a:xfrm>
        </p:grpSpPr>
        <p:sp>
          <p:nvSpPr>
            <p:cNvPr id="15" name="Freeform 15"/>
            <p:cNvSpPr/>
            <p:nvPr/>
          </p:nvSpPr>
          <p:spPr>
            <a:xfrm>
              <a:off x="0" y="0"/>
              <a:ext cx="1049020" cy="1573530"/>
            </a:xfrm>
            <a:custGeom>
              <a:avLst/>
              <a:gdLst/>
              <a:ahLst/>
              <a:cxnLst/>
              <a:rect l="l" t="t" r="r" b="b"/>
              <a:pathLst>
                <a:path w="1049020" h="1573530">
                  <a:moveTo>
                    <a:pt x="0" y="524510"/>
                  </a:moveTo>
                  <a:cubicBezTo>
                    <a:pt x="0" y="234823"/>
                    <a:pt x="234823" y="0"/>
                    <a:pt x="524510" y="0"/>
                  </a:cubicBezTo>
                  <a:cubicBezTo>
                    <a:pt x="814197" y="0"/>
                    <a:pt x="1049020" y="234823"/>
                    <a:pt x="1049020" y="524510"/>
                  </a:cubicBezTo>
                  <a:lnTo>
                    <a:pt x="1049020" y="1049020"/>
                  </a:lnTo>
                  <a:cubicBezTo>
                    <a:pt x="1049020" y="1338707"/>
                    <a:pt x="814197" y="1573530"/>
                    <a:pt x="524510" y="1573530"/>
                  </a:cubicBezTo>
                  <a:cubicBezTo>
                    <a:pt x="234823" y="1573530"/>
                    <a:pt x="0" y="1338707"/>
                    <a:pt x="0" y="1049020"/>
                  </a:cubicBezTo>
                  <a:close/>
                </a:path>
              </a:pathLst>
            </a:custGeom>
            <a:solidFill>
              <a:srgbClr val="F2EEEE"/>
            </a:solidFill>
            <a:ln w="12700">
              <a:solidFill>
                <a:srgbClr val="000000"/>
              </a:solidFill>
            </a:ln>
          </p:spPr>
        </p:sp>
      </p:grpSp>
      <p:sp>
        <p:nvSpPr>
          <p:cNvPr id="16" name="Freeform 16" descr="preencoded.png"/>
          <p:cNvSpPr/>
          <p:nvPr/>
        </p:nvSpPr>
        <p:spPr>
          <a:xfrm>
            <a:off x="1305074" y="5964436"/>
            <a:ext cx="294977" cy="294978"/>
          </a:xfrm>
          <a:custGeom>
            <a:avLst/>
            <a:gdLst/>
            <a:ahLst/>
            <a:cxnLst/>
            <a:rect l="l" t="t" r="r" b="b"/>
            <a:pathLst>
              <a:path w="294977" h="294978">
                <a:moveTo>
                  <a:pt x="0" y="0"/>
                </a:moveTo>
                <a:lnTo>
                  <a:pt x="294977" y="0"/>
                </a:lnTo>
                <a:lnTo>
                  <a:pt x="294977" y="294978"/>
                </a:lnTo>
                <a:lnTo>
                  <a:pt x="0" y="294978"/>
                </a:lnTo>
                <a:lnTo>
                  <a:pt x="0" y="0"/>
                </a:lnTo>
                <a:close/>
              </a:path>
            </a:pathLst>
          </a:custGeom>
          <a:blipFill>
            <a:blip r:embed="rId6">
              <a:extLst>
                <a:ext uri="{96DAC541-7B7A-43D3-8B79-37D633B846F1}">
                  <asvg:svgBlip xmlns:asvg="http://schemas.microsoft.com/office/drawing/2016/SVG/main" r:embed="rId7"/>
                </a:ext>
              </a:extLst>
            </a:blip>
            <a:stretch>
              <a:fillRect l="-3225" r="-3225"/>
            </a:stretch>
          </a:blipFill>
        </p:spPr>
      </p:sp>
      <p:sp>
        <p:nvSpPr>
          <p:cNvPr id="17" name="TextBox 17"/>
          <p:cNvSpPr txBox="1"/>
          <p:nvPr>
            <p:custDataLst>
              <p:tags r:id="rId8"/>
            </p:custDataLst>
          </p:nvPr>
        </p:nvSpPr>
        <p:spPr>
          <a:xfrm>
            <a:off x="2057400" y="5516880"/>
            <a:ext cx="7066915" cy="280035"/>
          </a:xfrm>
          <a:prstGeom prst="rect">
            <a:avLst/>
          </a:prstGeom>
        </p:spPr>
        <p:txBody>
          <a:bodyPr wrap="square" lIns="0" tIns="0" rIns="0" bIns="0" rtlCol="0" anchor="t">
            <a:spAutoFit/>
          </a:bodyPr>
          <a:lstStyle/>
          <a:p>
            <a:pPr algn="l">
              <a:lnSpc>
                <a:spcPts val="218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Software-Only Environments</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8" name="TextBox 18"/>
          <p:cNvSpPr txBox="1"/>
          <p:nvPr>
            <p:custDataLst>
              <p:tags r:id="rId9"/>
            </p:custDataLst>
          </p:nvPr>
        </p:nvSpPr>
        <p:spPr>
          <a:xfrm>
            <a:off x="2042666" y="6068169"/>
            <a:ext cx="15186124" cy="592455"/>
          </a:xfrm>
          <a:prstGeom prst="rect">
            <a:avLst/>
          </a:prstGeom>
        </p:spPr>
        <p:txBody>
          <a:bodyPr lIns="0" tIns="0" rIns="0" bIns="0" rtlCol="0" anchor="t">
            <a:spAutoFit/>
          </a:bodyPr>
          <a:lstStyle/>
          <a:p>
            <a:pPr algn="l">
              <a:lnSpc>
                <a:spcPts val="231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Future research should specifically explore the model's applicability and effectiveness within purely software development contexts.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19" name="Group 19"/>
          <p:cNvGrpSpPr/>
          <p:nvPr/>
        </p:nvGrpSpPr>
        <p:grpSpPr>
          <a:xfrm>
            <a:off x="1059210" y="6898630"/>
            <a:ext cx="786854" cy="1180207"/>
            <a:chOff x="0" y="0"/>
            <a:chExt cx="1049138" cy="1573610"/>
          </a:xfrm>
        </p:grpSpPr>
        <p:sp>
          <p:nvSpPr>
            <p:cNvPr id="20" name="Freeform 20"/>
            <p:cNvSpPr/>
            <p:nvPr/>
          </p:nvSpPr>
          <p:spPr>
            <a:xfrm>
              <a:off x="0" y="0"/>
              <a:ext cx="1049020" cy="1573530"/>
            </a:xfrm>
            <a:custGeom>
              <a:avLst/>
              <a:gdLst/>
              <a:ahLst/>
              <a:cxnLst/>
              <a:rect l="l" t="t" r="r" b="b"/>
              <a:pathLst>
                <a:path w="1049020" h="1573530">
                  <a:moveTo>
                    <a:pt x="0" y="524510"/>
                  </a:moveTo>
                  <a:cubicBezTo>
                    <a:pt x="0" y="234823"/>
                    <a:pt x="234823" y="0"/>
                    <a:pt x="524510" y="0"/>
                  </a:cubicBezTo>
                  <a:cubicBezTo>
                    <a:pt x="814197" y="0"/>
                    <a:pt x="1049020" y="234823"/>
                    <a:pt x="1049020" y="524510"/>
                  </a:cubicBezTo>
                  <a:lnTo>
                    <a:pt x="1049020" y="1049020"/>
                  </a:lnTo>
                  <a:cubicBezTo>
                    <a:pt x="1049020" y="1338707"/>
                    <a:pt x="814197" y="1573530"/>
                    <a:pt x="524510" y="1573530"/>
                  </a:cubicBezTo>
                  <a:cubicBezTo>
                    <a:pt x="234823" y="1573530"/>
                    <a:pt x="0" y="1338707"/>
                    <a:pt x="0" y="1049020"/>
                  </a:cubicBezTo>
                  <a:close/>
                </a:path>
              </a:pathLst>
            </a:custGeom>
            <a:solidFill>
              <a:srgbClr val="F2EEEE"/>
            </a:solidFill>
            <a:ln w="12700">
              <a:solidFill>
                <a:srgbClr val="000000"/>
              </a:solidFill>
            </a:ln>
          </p:spPr>
        </p:sp>
      </p:grpSp>
      <p:sp>
        <p:nvSpPr>
          <p:cNvPr id="21" name="Freeform 21" descr="preencoded.png"/>
          <p:cNvSpPr/>
          <p:nvPr/>
        </p:nvSpPr>
        <p:spPr>
          <a:xfrm>
            <a:off x="1305074" y="7341245"/>
            <a:ext cx="294977" cy="294978"/>
          </a:xfrm>
          <a:custGeom>
            <a:avLst/>
            <a:gdLst/>
            <a:ahLst/>
            <a:cxnLst/>
            <a:rect l="l" t="t" r="r" b="b"/>
            <a:pathLst>
              <a:path w="294977" h="294978">
                <a:moveTo>
                  <a:pt x="0" y="0"/>
                </a:moveTo>
                <a:lnTo>
                  <a:pt x="294977" y="0"/>
                </a:lnTo>
                <a:lnTo>
                  <a:pt x="294977" y="294978"/>
                </a:lnTo>
                <a:lnTo>
                  <a:pt x="0" y="294978"/>
                </a:lnTo>
                <a:lnTo>
                  <a:pt x="0" y="0"/>
                </a:lnTo>
                <a:close/>
              </a:path>
            </a:pathLst>
          </a:custGeom>
          <a:blipFill>
            <a:blip r:embed="rId10">
              <a:extLst>
                <a:ext uri="{96DAC541-7B7A-43D3-8B79-37D633B846F1}">
                  <asvg:svgBlip xmlns:asvg="http://schemas.microsoft.com/office/drawing/2016/SVG/main" r:embed="rId11"/>
                </a:ext>
              </a:extLst>
            </a:blip>
            <a:stretch>
              <a:fillRect t="-6451" b="-6451"/>
            </a:stretch>
          </a:blipFill>
        </p:spPr>
      </p:sp>
      <p:sp>
        <p:nvSpPr>
          <p:cNvPr id="22" name="TextBox 22"/>
          <p:cNvSpPr txBox="1"/>
          <p:nvPr>
            <p:custDataLst>
              <p:tags r:id="rId12"/>
            </p:custDataLst>
          </p:nvPr>
        </p:nvSpPr>
        <p:spPr>
          <a:xfrm>
            <a:off x="2042795" y="7085965"/>
            <a:ext cx="10821035" cy="280035"/>
          </a:xfrm>
          <a:prstGeom prst="rect">
            <a:avLst/>
          </a:prstGeom>
        </p:spPr>
        <p:txBody>
          <a:bodyPr wrap="square" lIns="0" tIns="0" rIns="0" bIns="0" rtlCol="0" anchor="t">
            <a:spAutoFit/>
          </a:bodyPr>
          <a:lstStyle/>
          <a:p>
            <a:pPr algn="l">
              <a:lnSpc>
                <a:spcPts val="218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AI-Based Decision Support</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3" name="TextBox 23"/>
          <p:cNvSpPr txBox="1"/>
          <p:nvPr>
            <p:custDataLst>
              <p:tags r:id="rId13"/>
            </p:custDataLst>
          </p:nvPr>
        </p:nvSpPr>
        <p:spPr>
          <a:xfrm>
            <a:off x="2042666" y="7444979"/>
            <a:ext cx="15186124" cy="1184910"/>
          </a:xfrm>
          <a:prstGeom prst="rect">
            <a:avLst/>
          </a:prstGeom>
        </p:spPr>
        <p:txBody>
          <a:bodyPr lIns="0" tIns="0" rIns="0" bIns="0" rtlCol="0" anchor="t">
            <a:spAutoFit/>
          </a:bodyPr>
          <a:lstStyle/>
          <a:p>
            <a:pPr algn="l">
              <a:lnSpc>
                <a:spcPts val="231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Investigate the potential for integrating Artificial Intelligence (AI) to enhance the model's decision-making capabilities.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a:p>
            <a:pPr algn="l">
              <a:lnSpc>
                <a:spcPts val="2310"/>
              </a:lnSpc>
            </a:pP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a:p>
            <a:pPr algn="l">
              <a:lnSpc>
                <a:spcPts val="2310"/>
              </a:lnSpc>
            </a:pP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24" name="Group 24"/>
          <p:cNvGrpSpPr/>
          <p:nvPr/>
        </p:nvGrpSpPr>
        <p:grpSpPr>
          <a:xfrm>
            <a:off x="1059210" y="8275439"/>
            <a:ext cx="786854" cy="1180208"/>
            <a:chOff x="0" y="0"/>
            <a:chExt cx="1049138" cy="1573610"/>
          </a:xfrm>
        </p:grpSpPr>
        <p:sp>
          <p:nvSpPr>
            <p:cNvPr id="25" name="Freeform 25"/>
            <p:cNvSpPr/>
            <p:nvPr/>
          </p:nvSpPr>
          <p:spPr>
            <a:xfrm>
              <a:off x="0" y="0"/>
              <a:ext cx="1049020" cy="1573530"/>
            </a:xfrm>
            <a:custGeom>
              <a:avLst/>
              <a:gdLst/>
              <a:ahLst/>
              <a:cxnLst/>
              <a:rect l="l" t="t" r="r" b="b"/>
              <a:pathLst>
                <a:path w="1049020" h="1573530">
                  <a:moveTo>
                    <a:pt x="0" y="524510"/>
                  </a:moveTo>
                  <a:cubicBezTo>
                    <a:pt x="0" y="234823"/>
                    <a:pt x="234823" y="0"/>
                    <a:pt x="524510" y="0"/>
                  </a:cubicBezTo>
                  <a:cubicBezTo>
                    <a:pt x="814197" y="0"/>
                    <a:pt x="1049020" y="234823"/>
                    <a:pt x="1049020" y="524510"/>
                  </a:cubicBezTo>
                  <a:lnTo>
                    <a:pt x="1049020" y="1049020"/>
                  </a:lnTo>
                  <a:cubicBezTo>
                    <a:pt x="1049020" y="1338707"/>
                    <a:pt x="814197" y="1573530"/>
                    <a:pt x="524510" y="1573530"/>
                  </a:cubicBezTo>
                  <a:cubicBezTo>
                    <a:pt x="234823" y="1573530"/>
                    <a:pt x="0" y="1338707"/>
                    <a:pt x="0" y="1049020"/>
                  </a:cubicBezTo>
                  <a:close/>
                </a:path>
              </a:pathLst>
            </a:custGeom>
            <a:solidFill>
              <a:srgbClr val="F2EEEE"/>
            </a:solidFill>
            <a:ln w="12700">
              <a:solidFill>
                <a:srgbClr val="000000"/>
              </a:solidFill>
            </a:ln>
          </p:spPr>
        </p:sp>
      </p:grpSp>
      <p:sp>
        <p:nvSpPr>
          <p:cNvPr id="26" name="Freeform 26" descr="preencoded.png"/>
          <p:cNvSpPr/>
          <p:nvPr/>
        </p:nvSpPr>
        <p:spPr>
          <a:xfrm>
            <a:off x="1305074" y="8718054"/>
            <a:ext cx="294977" cy="294978"/>
          </a:xfrm>
          <a:custGeom>
            <a:avLst/>
            <a:gdLst/>
            <a:ahLst/>
            <a:cxnLst/>
            <a:rect l="l" t="t" r="r" b="b"/>
            <a:pathLst>
              <a:path w="294977" h="294978">
                <a:moveTo>
                  <a:pt x="0" y="0"/>
                </a:moveTo>
                <a:lnTo>
                  <a:pt x="294977" y="0"/>
                </a:lnTo>
                <a:lnTo>
                  <a:pt x="294977" y="294977"/>
                </a:lnTo>
                <a:lnTo>
                  <a:pt x="0" y="294977"/>
                </a:lnTo>
                <a:lnTo>
                  <a:pt x="0" y="0"/>
                </a:lnTo>
                <a:close/>
              </a:path>
            </a:pathLst>
          </a:custGeom>
          <a:blipFill>
            <a:blip r:embed="rId14">
              <a:extLst>
                <a:ext uri="{96DAC541-7B7A-43D3-8B79-37D633B846F1}">
                  <asvg:svgBlip xmlns:asvg="http://schemas.microsoft.com/office/drawing/2016/SVG/main" r:embed="rId15"/>
                </a:ext>
              </a:extLst>
            </a:blip>
            <a:stretch>
              <a:fillRect l="-1612" r="-1612"/>
            </a:stretch>
          </a:blipFill>
        </p:spPr>
      </p:sp>
      <p:sp>
        <p:nvSpPr>
          <p:cNvPr id="27" name="TextBox 27"/>
          <p:cNvSpPr txBox="1"/>
          <p:nvPr>
            <p:custDataLst>
              <p:tags r:id="rId16"/>
            </p:custDataLst>
          </p:nvPr>
        </p:nvSpPr>
        <p:spPr>
          <a:xfrm>
            <a:off x="2133600" y="8343900"/>
            <a:ext cx="6873240" cy="280035"/>
          </a:xfrm>
          <a:prstGeom prst="rect">
            <a:avLst/>
          </a:prstGeom>
        </p:spPr>
        <p:txBody>
          <a:bodyPr wrap="square" lIns="0" tIns="0" rIns="0" bIns="0" rtlCol="0" anchor="t">
            <a:spAutoFit/>
          </a:bodyPr>
          <a:lstStyle/>
          <a:p>
            <a:pPr algn="l">
              <a:lnSpc>
                <a:spcPts val="218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Cultural Maturity Impact</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8" name="TextBox 28"/>
          <p:cNvSpPr txBox="1"/>
          <p:nvPr>
            <p:custDataLst>
              <p:tags r:id="rId17"/>
            </p:custDataLst>
          </p:nvPr>
        </p:nvSpPr>
        <p:spPr>
          <a:xfrm>
            <a:off x="2042666" y="8821787"/>
            <a:ext cx="15186124" cy="592455"/>
          </a:xfrm>
          <a:prstGeom prst="rect">
            <a:avLst/>
          </a:prstGeom>
        </p:spPr>
        <p:txBody>
          <a:bodyPr lIns="0" tIns="0" rIns="0" bIns="0" rtlCol="0" anchor="t">
            <a:spAutoFit/>
          </a:bodyPr>
          <a:lstStyle/>
          <a:p>
            <a:pPr algn="l">
              <a:lnSpc>
                <a:spcPts val="231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Assess the impact of cultural maturity levels on methodology selection and project success across various industries.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id="6" name="TextBox 6"/>
          <p:cNvSpPr txBox="1"/>
          <p:nvPr/>
        </p:nvSpPr>
        <p:spPr>
          <a:xfrm>
            <a:off x="1073795" y="824656"/>
            <a:ext cx="9989641" cy="846981"/>
          </a:xfrm>
          <a:prstGeom prst="rect">
            <a:avLst/>
          </a:prstGeom>
        </p:spPr>
        <p:txBody>
          <a:bodyPr lIns="0" tIns="0" rIns="0" bIns="0" rtlCol="0" anchor="t">
            <a:spAutoFit/>
          </a:bodyPr>
          <a:lstStyle/>
          <a:p>
            <a:pPr algn="l">
              <a:lnSpc>
                <a:spcPts val="6500"/>
              </a:lnSpc>
            </a:pPr>
            <a:r>
              <a:rPr lang="en-US" sz="5185" b="1">
                <a:solidFill>
                  <a:srgbClr val="000000"/>
                </a:solidFill>
                <a:latin typeface="Montserrat Bold" panose="00000800000000000000"/>
                <a:ea typeface="Montserrat Bold" panose="00000800000000000000"/>
                <a:cs typeface="Montserrat Bold" panose="00000800000000000000"/>
                <a:sym typeface="Montserrat Bold" panose="00000800000000000000"/>
              </a:rPr>
              <a:t>Additional Reviewer Insights</a:t>
            </a:r>
            <a:endParaRPr lang="en-US" sz="5185"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7" name="TextBox 7"/>
          <p:cNvSpPr txBox="1"/>
          <p:nvPr/>
        </p:nvSpPr>
        <p:spPr>
          <a:xfrm>
            <a:off x="1510904" y="2515791"/>
            <a:ext cx="15703302" cy="1321435"/>
          </a:xfrm>
          <a:prstGeom prst="rect">
            <a:avLst/>
          </a:prstGeom>
        </p:spPr>
        <p:txBody>
          <a:bodyPr lIns="0" tIns="0" rIns="0" bIns="0" rtlCol="0" anchor="t">
            <a:spAutoFit/>
          </a:bodyPr>
          <a:lstStyle/>
          <a:p>
            <a:pPr algn="l">
              <a:lnSpc>
                <a:spcPts val="3435"/>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The paper offers a strong conceptual contribution by providing a structured decision model for project methodology selection, a critical gap in current literature. However, it currently lacks empirical robustness.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8" name="Group 8"/>
          <p:cNvGrpSpPr/>
          <p:nvPr/>
        </p:nvGrpSpPr>
        <p:grpSpPr>
          <a:xfrm>
            <a:off x="1073795" y="2254598"/>
            <a:ext cx="38100" cy="1530251"/>
            <a:chOff x="0" y="0"/>
            <a:chExt cx="50800" cy="2040335"/>
          </a:xfrm>
        </p:grpSpPr>
        <p:sp>
          <p:nvSpPr>
            <p:cNvPr id="9" name="Freeform 9"/>
            <p:cNvSpPr/>
            <p:nvPr/>
          </p:nvSpPr>
          <p:spPr>
            <a:xfrm>
              <a:off x="0" y="0"/>
              <a:ext cx="50800" cy="2040382"/>
            </a:xfrm>
            <a:custGeom>
              <a:avLst/>
              <a:gdLst/>
              <a:ahLst/>
              <a:cxnLst/>
              <a:rect l="l" t="t" r="r" b="b"/>
              <a:pathLst>
                <a:path w="50800" h="2040382">
                  <a:moveTo>
                    <a:pt x="0" y="0"/>
                  </a:moveTo>
                  <a:lnTo>
                    <a:pt x="50800" y="0"/>
                  </a:lnTo>
                  <a:lnTo>
                    <a:pt x="50800" y="2040382"/>
                  </a:lnTo>
                  <a:lnTo>
                    <a:pt x="0" y="2040382"/>
                  </a:lnTo>
                  <a:close/>
                </a:path>
              </a:pathLst>
            </a:custGeom>
            <a:solidFill>
              <a:srgbClr val="2D2E34"/>
            </a:solidFill>
            <a:ln w="12700">
              <a:solidFill>
                <a:srgbClr val="000000"/>
              </a:solidFill>
            </a:ln>
          </p:spPr>
        </p:sp>
      </p:grpSp>
      <p:sp>
        <p:nvSpPr>
          <p:cNvPr id="10" name="TextBox 10"/>
          <p:cNvSpPr txBox="1"/>
          <p:nvPr/>
        </p:nvSpPr>
        <p:spPr>
          <a:xfrm>
            <a:off x="2565350" y="5607992"/>
            <a:ext cx="3312319" cy="433090"/>
          </a:xfrm>
          <a:prstGeom prst="rect">
            <a:avLst/>
          </a:prstGeom>
        </p:spPr>
        <p:txBody>
          <a:bodyPr lIns="0" tIns="0" rIns="0" bIns="0" rtlCol="0" anchor="t">
            <a:spAutoFit/>
          </a:bodyPr>
          <a:lstStyle/>
          <a:p>
            <a:pPr algn="r">
              <a:lnSpc>
                <a:spcPts val="3250"/>
              </a:lnSpc>
            </a:pPr>
            <a:r>
              <a:rPr lang="en-US" sz="2560" b="1">
                <a:solidFill>
                  <a:srgbClr val="3D3838"/>
                </a:solidFill>
                <a:latin typeface="Montserrat Bold" panose="00000800000000000000"/>
                <a:ea typeface="Montserrat Bold" panose="00000800000000000000"/>
                <a:cs typeface="Montserrat Bold" panose="00000800000000000000"/>
                <a:sym typeface="Montserrat Bold" panose="00000800000000000000"/>
              </a:rPr>
              <a:t>Model Utility</a:t>
            </a:r>
            <a:endParaRPr lang="en-US" sz="256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1" name="TextBox 11"/>
          <p:cNvSpPr txBox="1"/>
          <p:nvPr/>
        </p:nvSpPr>
        <p:spPr>
          <a:xfrm>
            <a:off x="1073795" y="6149280"/>
            <a:ext cx="4803874" cy="2202180"/>
          </a:xfrm>
          <a:prstGeom prst="rect">
            <a:avLst/>
          </a:prstGeom>
        </p:spPr>
        <p:txBody>
          <a:bodyPr lIns="0" tIns="0" rIns="0" bIns="0" rtlCol="0" anchor="t">
            <a:spAutoFit/>
          </a:bodyPr>
          <a:lstStyle/>
          <a:p>
            <a:pPr algn="r">
              <a:lnSpc>
                <a:spcPts val="3435"/>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The decision model is highly useful, but its effectiveness could be further enhanced by incorporating decision trees for more complex scenarios.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12" name="Group 12"/>
          <p:cNvGrpSpPr/>
          <p:nvPr/>
        </p:nvGrpSpPr>
        <p:grpSpPr>
          <a:xfrm>
            <a:off x="6460629" y="4112716"/>
            <a:ext cx="5366594" cy="5366594"/>
            <a:chOff x="0" y="0"/>
            <a:chExt cx="7155458" cy="7155458"/>
          </a:xfrm>
        </p:grpSpPr>
        <p:sp>
          <p:nvSpPr>
            <p:cNvPr id="13" name="Freeform 13" descr="preencoded.png"/>
            <p:cNvSpPr/>
            <p:nvPr/>
          </p:nvSpPr>
          <p:spPr>
            <a:xfrm>
              <a:off x="0" y="0"/>
              <a:ext cx="7155434" cy="7155434"/>
            </a:xfrm>
            <a:custGeom>
              <a:avLst/>
              <a:gdLst/>
              <a:ahLst/>
              <a:cxnLst/>
              <a:rect l="l" t="t" r="r" b="b"/>
              <a:pathLst>
                <a:path w="7155434" h="7155434">
                  <a:moveTo>
                    <a:pt x="0" y="0"/>
                  </a:moveTo>
                  <a:lnTo>
                    <a:pt x="7155434" y="0"/>
                  </a:lnTo>
                  <a:lnTo>
                    <a:pt x="7155434" y="7155434"/>
                  </a:lnTo>
                  <a:lnTo>
                    <a:pt x="0" y="7155434"/>
                  </a:lnTo>
                  <a:lnTo>
                    <a:pt x="0" y="0"/>
                  </a:lnTo>
                  <a:close/>
                </a:path>
              </a:pathLst>
            </a:custGeom>
            <a:blipFill>
              <a:blip r:embed="rId1"/>
              <a:stretch>
                <a:fillRect/>
              </a:stretch>
            </a:blipFill>
          </p:spPr>
        </p:sp>
      </p:grpSp>
      <p:sp>
        <p:nvSpPr>
          <p:cNvPr id="14" name="Freeform 14" descr="preencoded.png"/>
          <p:cNvSpPr/>
          <p:nvPr/>
        </p:nvSpPr>
        <p:spPr>
          <a:xfrm>
            <a:off x="7557046" y="6591002"/>
            <a:ext cx="409872" cy="409872"/>
          </a:xfrm>
          <a:custGeom>
            <a:avLst/>
            <a:gdLst/>
            <a:ahLst/>
            <a:cxnLst/>
            <a:rect l="l" t="t" r="r" b="b"/>
            <a:pathLst>
              <a:path w="409872" h="409872">
                <a:moveTo>
                  <a:pt x="0" y="0"/>
                </a:moveTo>
                <a:lnTo>
                  <a:pt x="409873" y="0"/>
                </a:lnTo>
                <a:lnTo>
                  <a:pt x="409873" y="409873"/>
                </a:lnTo>
                <a:lnTo>
                  <a:pt x="0" y="409873"/>
                </a:lnTo>
                <a:lnTo>
                  <a:pt x="0" y="0"/>
                </a:lnTo>
                <a:close/>
              </a:path>
            </a:pathLst>
          </a:custGeom>
          <a:blipFill>
            <a:blip r:embed="rId2">
              <a:extLst>
                <a:ext uri="{96DAC541-7B7A-43D3-8B79-37D633B846F1}">
                  <asvg:svgBlip xmlns:asvg="http://schemas.microsoft.com/office/drawing/2016/SVG/main" r:embed="rId3"/>
                </a:ext>
              </a:extLst>
            </a:blip>
            <a:stretch>
              <a:fillRect t="-6818" b="-6818"/>
            </a:stretch>
          </a:blipFill>
        </p:spPr>
      </p:sp>
      <p:sp>
        <p:nvSpPr>
          <p:cNvPr id="15" name="TextBox 15"/>
          <p:cNvSpPr txBox="1"/>
          <p:nvPr/>
        </p:nvSpPr>
        <p:spPr>
          <a:xfrm>
            <a:off x="11827222" y="4157068"/>
            <a:ext cx="3312319" cy="433090"/>
          </a:xfrm>
          <a:prstGeom prst="rect">
            <a:avLst/>
          </a:prstGeom>
        </p:spPr>
        <p:txBody>
          <a:bodyPr lIns="0" tIns="0" rIns="0" bIns="0" rtlCol="0" anchor="t">
            <a:spAutoFit/>
          </a:bodyPr>
          <a:lstStyle/>
          <a:p>
            <a:pPr algn="l">
              <a:lnSpc>
                <a:spcPts val="3250"/>
              </a:lnSpc>
            </a:pPr>
            <a:r>
              <a:rPr lang="en-US" sz="2560" b="1">
                <a:solidFill>
                  <a:srgbClr val="3D3838"/>
                </a:solidFill>
                <a:latin typeface="Montserrat Bold" panose="00000800000000000000"/>
                <a:ea typeface="Montserrat Bold" panose="00000800000000000000"/>
                <a:cs typeface="Montserrat Bold" panose="00000800000000000000"/>
                <a:sym typeface="Montserrat Bold" panose="00000800000000000000"/>
              </a:rPr>
              <a:t>PM Advancement</a:t>
            </a:r>
            <a:endParaRPr lang="en-US" sz="256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6" name="TextBox 16"/>
          <p:cNvSpPr txBox="1"/>
          <p:nvPr/>
        </p:nvSpPr>
        <p:spPr>
          <a:xfrm>
            <a:off x="11827222" y="4698355"/>
            <a:ext cx="5386983" cy="2202180"/>
          </a:xfrm>
          <a:prstGeom prst="rect">
            <a:avLst/>
          </a:prstGeom>
        </p:spPr>
        <p:txBody>
          <a:bodyPr lIns="0" tIns="0" rIns="0" bIns="0" rtlCol="0" anchor="t">
            <a:spAutoFit/>
          </a:bodyPr>
          <a:lstStyle/>
          <a:p>
            <a:pPr algn="l">
              <a:lnSpc>
                <a:spcPts val="3435"/>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It significantly advances project management understanding by offering clear, structured selection criteria that practitioners can readily apply.</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17" name="Group 17"/>
          <p:cNvGrpSpPr/>
          <p:nvPr/>
        </p:nvGrpSpPr>
        <p:grpSpPr>
          <a:xfrm>
            <a:off x="6460629" y="4112716"/>
            <a:ext cx="5366594" cy="5366594"/>
            <a:chOff x="0" y="0"/>
            <a:chExt cx="7155458" cy="7155458"/>
          </a:xfrm>
        </p:grpSpPr>
        <p:sp>
          <p:nvSpPr>
            <p:cNvPr id="18" name="Freeform 18" descr="preencoded.png"/>
            <p:cNvSpPr/>
            <p:nvPr/>
          </p:nvSpPr>
          <p:spPr>
            <a:xfrm>
              <a:off x="0" y="0"/>
              <a:ext cx="7155434" cy="7155434"/>
            </a:xfrm>
            <a:custGeom>
              <a:avLst/>
              <a:gdLst/>
              <a:ahLst/>
              <a:cxnLst/>
              <a:rect l="l" t="t" r="r" b="b"/>
              <a:pathLst>
                <a:path w="7155434" h="7155434">
                  <a:moveTo>
                    <a:pt x="0" y="0"/>
                  </a:moveTo>
                  <a:lnTo>
                    <a:pt x="7155434" y="0"/>
                  </a:lnTo>
                  <a:lnTo>
                    <a:pt x="7155434" y="7155434"/>
                  </a:lnTo>
                  <a:lnTo>
                    <a:pt x="0" y="7155434"/>
                  </a:lnTo>
                  <a:lnTo>
                    <a:pt x="0" y="0"/>
                  </a:lnTo>
                  <a:close/>
                </a:path>
              </a:pathLst>
            </a:custGeom>
            <a:blipFill>
              <a:blip r:embed="rId4"/>
              <a:stretch>
                <a:fillRect/>
              </a:stretch>
            </a:blipFill>
          </p:spPr>
        </p:sp>
      </p:grpSp>
      <p:sp>
        <p:nvSpPr>
          <p:cNvPr id="19" name="Freeform 19" descr="preencoded.png"/>
          <p:cNvSpPr/>
          <p:nvPr/>
        </p:nvSpPr>
        <p:spPr>
          <a:xfrm>
            <a:off x="9629924" y="5394275"/>
            <a:ext cx="409873" cy="409872"/>
          </a:xfrm>
          <a:custGeom>
            <a:avLst/>
            <a:gdLst/>
            <a:ahLst/>
            <a:cxnLst/>
            <a:rect l="l" t="t" r="r" b="b"/>
            <a:pathLst>
              <a:path w="409873" h="409872">
                <a:moveTo>
                  <a:pt x="0" y="0"/>
                </a:moveTo>
                <a:lnTo>
                  <a:pt x="409872" y="0"/>
                </a:lnTo>
                <a:lnTo>
                  <a:pt x="409872" y="409872"/>
                </a:lnTo>
                <a:lnTo>
                  <a:pt x="0" y="4098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TextBox 20"/>
          <p:cNvSpPr txBox="1"/>
          <p:nvPr/>
        </p:nvSpPr>
        <p:spPr>
          <a:xfrm>
            <a:off x="11827222" y="7058917"/>
            <a:ext cx="3312319" cy="433090"/>
          </a:xfrm>
          <a:prstGeom prst="rect">
            <a:avLst/>
          </a:prstGeom>
        </p:spPr>
        <p:txBody>
          <a:bodyPr lIns="0" tIns="0" rIns="0" bIns="0" rtlCol="0" anchor="t">
            <a:spAutoFit/>
          </a:bodyPr>
          <a:lstStyle/>
          <a:p>
            <a:pPr algn="l">
              <a:lnSpc>
                <a:spcPts val="3250"/>
              </a:lnSpc>
            </a:pPr>
            <a:r>
              <a:rPr lang="en-US" sz="2560" b="1">
                <a:solidFill>
                  <a:srgbClr val="3D3838"/>
                </a:solidFill>
                <a:latin typeface="Montserrat Bold" panose="00000800000000000000"/>
                <a:ea typeface="Montserrat Bold" panose="00000800000000000000"/>
                <a:cs typeface="Montserrat Bold" panose="00000800000000000000"/>
                <a:sym typeface="Montserrat Bold" panose="00000800000000000000"/>
              </a:rPr>
              <a:t>Practical Insights</a:t>
            </a:r>
            <a:endParaRPr lang="en-US" sz="256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1" name="TextBox 21"/>
          <p:cNvSpPr txBox="1"/>
          <p:nvPr/>
        </p:nvSpPr>
        <p:spPr>
          <a:xfrm>
            <a:off x="11827222" y="7600206"/>
            <a:ext cx="5386983" cy="1761490"/>
          </a:xfrm>
          <a:prstGeom prst="rect">
            <a:avLst/>
          </a:prstGeom>
        </p:spPr>
        <p:txBody>
          <a:bodyPr lIns="0" tIns="0" rIns="0" bIns="0" rtlCol="0" anchor="t">
            <a:spAutoFit/>
          </a:bodyPr>
          <a:lstStyle/>
          <a:p>
            <a:pPr algn="l">
              <a:lnSpc>
                <a:spcPts val="3435"/>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The paper fills a void by delivering practical insights often missing in more theoretical comparative studies of project methodologies.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22" name="Group 22"/>
          <p:cNvGrpSpPr/>
          <p:nvPr/>
        </p:nvGrpSpPr>
        <p:grpSpPr>
          <a:xfrm>
            <a:off x="6460629" y="4112716"/>
            <a:ext cx="5366594" cy="5366594"/>
            <a:chOff x="0" y="0"/>
            <a:chExt cx="7155458" cy="7155458"/>
          </a:xfrm>
        </p:grpSpPr>
        <p:sp>
          <p:nvSpPr>
            <p:cNvPr id="23" name="Freeform 23" descr="preencoded.png"/>
            <p:cNvSpPr/>
            <p:nvPr/>
          </p:nvSpPr>
          <p:spPr>
            <a:xfrm>
              <a:off x="0" y="0"/>
              <a:ext cx="7155434" cy="7155434"/>
            </a:xfrm>
            <a:custGeom>
              <a:avLst/>
              <a:gdLst/>
              <a:ahLst/>
              <a:cxnLst/>
              <a:rect l="l" t="t" r="r" b="b"/>
              <a:pathLst>
                <a:path w="7155434" h="7155434">
                  <a:moveTo>
                    <a:pt x="0" y="0"/>
                  </a:moveTo>
                  <a:lnTo>
                    <a:pt x="7155434" y="0"/>
                  </a:lnTo>
                  <a:lnTo>
                    <a:pt x="7155434" y="7155434"/>
                  </a:lnTo>
                  <a:lnTo>
                    <a:pt x="0" y="7155434"/>
                  </a:lnTo>
                  <a:lnTo>
                    <a:pt x="0" y="0"/>
                  </a:lnTo>
                  <a:close/>
                </a:path>
              </a:pathLst>
            </a:custGeom>
            <a:blipFill>
              <a:blip r:embed="rId7"/>
              <a:stretch>
                <a:fillRect/>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p>
              <a:endParaRPr lang="en-GB" altLang="en-US"/>
            </a:p>
          </p:txBody>
        </p:sp>
      </p:grpSp>
      <p:sp>
        <p:nvSpPr>
          <p:cNvPr id="8" name="TextBox 8"/>
          <p:cNvSpPr txBox="1"/>
          <p:nvPr/>
        </p:nvSpPr>
        <p:spPr>
          <a:xfrm>
            <a:off x="609600" y="5204460"/>
            <a:ext cx="10805795" cy="568325"/>
          </a:xfrm>
          <a:prstGeom prst="rect">
            <a:avLst/>
          </a:prstGeom>
        </p:spPr>
        <p:txBody>
          <a:bodyPr wrap="square" lIns="0" tIns="0" rIns="0" bIns="0" rtlCol="0" anchor="t">
            <a:spAutoFit/>
          </a:bodyPr>
          <a:lstStyle/>
          <a:p>
            <a:pPr algn="l">
              <a:lnSpc>
                <a:spcPts val="4435"/>
              </a:lnSpc>
            </a:pPr>
            <a:r>
              <a:rPr lang="en-US" sz="3560" b="1">
                <a:solidFill>
                  <a:srgbClr val="000000"/>
                </a:solidFill>
                <a:latin typeface="Montserrat Bold" panose="00000800000000000000"/>
                <a:ea typeface="Montserrat Bold" panose="00000800000000000000"/>
                <a:cs typeface="Montserrat Bold" panose="00000800000000000000"/>
                <a:sym typeface="Montserrat Bold" panose="00000800000000000000"/>
              </a:rPr>
              <a:t>Title Evaluation: Comprehensive Assessment</a:t>
            </a:r>
            <a:endParaRPr lang="en-US" sz="356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0" name="TextBox 10"/>
          <p:cNvSpPr txBox="1"/>
          <p:nvPr/>
        </p:nvSpPr>
        <p:spPr>
          <a:xfrm>
            <a:off x="1143000" y="6286500"/>
            <a:ext cx="16146145" cy="868680"/>
          </a:xfrm>
          <a:prstGeom prst="rect">
            <a:avLst/>
          </a:prstGeom>
        </p:spPr>
        <p:txBody>
          <a:bodyPr wrap="square" lIns="0" tIns="0" rIns="0" bIns="0" rtlCol="0" anchor="t">
            <a:noAutofit/>
          </a:bodyPr>
          <a:lstStyle/>
          <a:p>
            <a:pPr algn="l">
              <a:lnSpc>
                <a:spcPts val="2935"/>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The title clearly reflects the comparison between </a:t>
            </a: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Agile and Waterfall methodologies</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1" name="Freeform 11" descr="preencoded.png"/>
          <p:cNvSpPr/>
          <p:nvPr/>
        </p:nvSpPr>
        <p:spPr>
          <a:xfrm>
            <a:off x="505301" y="7353245"/>
            <a:ext cx="300781" cy="300781"/>
          </a:xfrm>
          <a:custGeom>
            <a:avLst/>
            <a:gdLst/>
            <a:ahLst/>
            <a:cxnLst/>
            <a:rect l="l" t="t" r="r" b="b"/>
            <a:pathLst>
              <a:path w="300781" h="300781">
                <a:moveTo>
                  <a:pt x="0" y="0"/>
                </a:moveTo>
                <a:lnTo>
                  <a:pt x="300781" y="0"/>
                </a:lnTo>
                <a:lnTo>
                  <a:pt x="300781" y="300781"/>
                </a:lnTo>
                <a:lnTo>
                  <a:pt x="0" y="300781"/>
                </a:lnTo>
                <a:lnTo>
                  <a:pt x="0" y="0"/>
                </a:lnTo>
                <a:close/>
              </a:path>
            </a:pathLst>
          </a:custGeom>
          <a:blipFill>
            <a:blip r:embed="rId1">
              <a:extLst>
                <a:ext uri="{96DAC541-7B7A-43D3-8B79-37D633B846F1}">
                  <asvg:svgBlip xmlns:asvg="http://schemas.microsoft.com/office/drawing/2016/SVG/main" r:embed="rId2"/>
                </a:ext>
              </a:extLst>
            </a:blip>
            <a:stretch>
              <a:fillRect l="-7812" r="-7812"/>
            </a:stretch>
          </a:blipFill>
        </p:spPr>
        <p:txBody>
          <a:bodyPr/>
          <a:p>
            <a:endParaRPr lang="en-GB" altLang="en-US"/>
          </a:p>
        </p:txBody>
      </p:sp>
      <p:sp>
        <p:nvSpPr>
          <p:cNvPr id="12" name="TextBox 12"/>
          <p:cNvSpPr txBox="1"/>
          <p:nvPr/>
        </p:nvSpPr>
        <p:spPr>
          <a:xfrm>
            <a:off x="1114425" y="7048500"/>
            <a:ext cx="16764000" cy="375920"/>
          </a:xfrm>
          <a:prstGeom prst="rect">
            <a:avLst/>
          </a:prstGeom>
        </p:spPr>
        <p:txBody>
          <a:bodyPr wrap="square" lIns="0" tIns="0" rIns="0" bIns="0" rtlCol="0" anchor="t">
            <a:spAutoFit/>
          </a:bodyPr>
          <a:lstStyle/>
          <a:p>
            <a:pPr algn="l">
              <a:lnSpc>
                <a:spcPts val="2935"/>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It communicates the core research output: the development of a </a:t>
            </a: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decision model</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3" name="Freeform 13" descr="preencoded.png"/>
          <p:cNvSpPr/>
          <p:nvPr/>
        </p:nvSpPr>
        <p:spPr>
          <a:xfrm>
            <a:off x="516731" y="8267675"/>
            <a:ext cx="300781" cy="300781"/>
          </a:xfrm>
          <a:custGeom>
            <a:avLst/>
            <a:gdLst/>
            <a:ahLst/>
            <a:cxnLst/>
            <a:rect l="l" t="t" r="r" b="b"/>
            <a:pathLst>
              <a:path w="300781" h="300781">
                <a:moveTo>
                  <a:pt x="0" y="0"/>
                </a:moveTo>
                <a:lnTo>
                  <a:pt x="300781" y="0"/>
                </a:lnTo>
                <a:lnTo>
                  <a:pt x="300781" y="300781"/>
                </a:lnTo>
                <a:lnTo>
                  <a:pt x="0" y="300781"/>
                </a:lnTo>
                <a:lnTo>
                  <a:pt x="0" y="0"/>
                </a:lnTo>
                <a:close/>
              </a:path>
            </a:pathLst>
          </a:custGeom>
          <a:blipFill>
            <a:blip r:embed="rId1">
              <a:extLst>
                <a:ext uri="{96DAC541-7B7A-43D3-8B79-37D633B846F1}">
                  <asvg:svgBlip xmlns:asvg="http://schemas.microsoft.com/office/drawing/2016/SVG/main" r:embed="rId2"/>
                </a:ext>
              </a:extLst>
            </a:blip>
            <a:stretch>
              <a:fillRect l="-7812" r="-7812"/>
            </a:stretch>
          </a:blipFill>
        </p:spPr>
      </p:sp>
      <p:sp>
        <p:nvSpPr>
          <p:cNvPr id="14" name="TextBox 14"/>
          <p:cNvSpPr txBox="1"/>
          <p:nvPr/>
        </p:nvSpPr>
        <p:spPr>
          <a:xfrm>
            <a:off x="1143000" y="7962265"/>
            <a:ext cx="16653510" cy="855980"/>
          </a:xfrm>
          <a:prstGeom prst="rect">
            <a:avLst/>
          </a:prstGeom>
        </p:spPr>
        <p:txBody>
          <a:bodyPr lIns="0" tIns="0" rIns="0" bIns="0" rtlCol="0" anchor="t">
            <a:noAutofit/>
          </a:bodyPr>
          <a:lstStyle/>
          <a:p>
            <a:pPr algn="l">
              <a:lnSpc>
                <a:spcPts val="2935"/>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It indicates a </a:t>
            </a: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practitioner-focused context</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guiding those facing methodology choices.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5" name="Freeform 15" descr="preencoded.png"/>
          <p:cNvSpPr/>
          <p:nvPr/>
        </p:nvSpPr>
        <p:spPr>
          <a:xfrm>
            <a:off x="505936" y="9105686"/>
            <a:ext cx="300781" cy="300781"/>
          </a:xfrm>
          <a:custGeom>
            <a:avLst/>
            <a:gdLst/>
            <a:ahLst/>
            <a:cxnLst/>
            <a:rect l="l" t="t" r="r" b="b"/>
            <a:pathLst>
              <a:path w="300781" h="300781">
                <a:moveTo>
                  <a:pt x="0" y="0"/>
                </a:moveTo>
                <a:lnTo>
                  <a:pt x="300781" y="0"/>
                </a:lnTo>
                <a:lnTo>
                  <a:pt x="300781" y="300781"/>
                </a:lnTo>
                <a:lnTo>
                  <a:pt x="0" y="300781"/>
                </a:lnTo>
                <a:lnTo>
                  <a:pt x="0" y="0"/>
                </a:lnTo>
                <a:close/>
              </a:path>
            </a:pathLst>
          </a:custGeom>
          <a:blipFill>
            <a:blip r:embed="rId1">
              <a:extLst>
                <a:ext uri="{96DAC541-7B7A-43D3-8B79-37D633B846F1}">
                  <asvg:svgBlip xmlns:asvg="http://schemas.microsoft.com/office/drawing/2016/SVG/main" r:embed="rId2"/>
                </a:ext>
              </a:extLst>
            </a:blip>
            <a:stretch>
              <a:fillRect l="-7812" r="-7812"/>
            </a:stretch>
          </a:blipFill>
        </p:spPr>
      </p:sp>
      <p:sp>
        <p:nvSpPr>
          <p:cNvPr id="16" name="TextBox 16"/>
          <p:cNvSpPr txBox="1"/>
          <p:nvPr/>
        </p:nvSpPr>
        <p:spPr>
          <a:xfrm>
            <a:off x="1114425" y="8923655"/>
            <a:ext cx="16906240" cy="950595"/>
          </a:xfrm>
          <a:prstGeom prst="rect">
            <a:avLst/>
          </a:prstGeom>
        </p:spPr>
        <p:txBody>
          <a:bodyPr lIns="0" tIns="0" rIns="0" bIns="0" rtlCol="0" anchor="t">
            <a:noAutofit/>
          </a:bodyPr>
          <a:lstStyle/>
          <a:p>
            <a:pPr algn="l">
              <a:lnSpc>
                <a:spcPts val="2935"/>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The title adequately conveys the </a:t>
            </a: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research scope and methodological approach</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setting clear expectations for the reader.</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7" name="TextBox 8"/>
          <p:cNvSpPr txBox="1"/>
          <p:nvPr/>
        </p:nvSpPr>
        <p:spPr>
          <a:xfrm>
            <a:off x="457200" y="186055"/>
            <a:ext cx="12465050" cy="848995"/>
          </a:xfrm>
          <a:prstGeom prst="rect">
            <a:avLst/>
          </a:prstGeom>
        </p:spPr>
        <p:txBody>
          <a:bodyPr wrap="square" lIns="0" tIns="0" rIns="0" bIns="0" rtlCol="0" anchor="t">
            <a:spAutoFit/>
          </a:bodyPr>
          <a:lstStyle/>
          <a:p>
            <a:pPr algn="l">
              <a:lnSpc>
                <a:spcPts val="6625"/>
              </a:lnSpc>
            </a:pPr>
            <a:r>
              <a:rPr lang="en-US" sz="3600" b="1">
                <a:solidFill>
                  <a:srgbClr val="000000"/>
                </a:solidFill>
                <a:latin typeface="Montserrat Bold" panose="00000800000000000000"/>
                <a:ea typeface="Montserrat Bold" panose="00000800000000000000"/>
                <a:cs typeface="Montserrat Bold" panose="00000800000000000000"/>
                <a:sym typeface="Montserrat Bold" panose="00000800000000000000"/>
              </a:rPr>
              <a:t>Evaluating the Title's Suitability</a:t>
            </a:r>
            <a:endParaRPr lang="en-US" sz="36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8" name="Text Box 17"/>
          <p:cNvSpPr txBox="1"/>
          <p:nvPr/>
        </p:nvSpPr>
        <p:spPr>
          <a:xfrm>
            <a:off x="457200" y="952500"/>
            <a:ext cx="17252950" cy="708025"/>
          </a:xfrm>
          <a:prstGeom prst="rect">
            <a:avLst/>
          </a:prstGeom>
          <a:noFill/>
        </p:spPr>
        <p:txBody>
          <a:bodyPr wrap="square" rtlCol="0" anchor="t">
            <a:spAutoFit/>
          </a:bodyPr>
          <a:p>
            <a:pPr algn="l">
              <a:lnSpc>
                <a:spcPts val="4810"/>
              </a:lnSpc>
            </a:pPr>
            <a:endParaRPr lang="en-US" altLang="en-US" sz="2800" b="1">
              <a:solidFill>
                <a:srgbClr val="2D2E34"/>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9" name="Text Box 18"/>
          <p:cNvSpPr txBox="1"/>
          <p:nvPr/>
        </p:nvSpPr>
        <p:spPr>
          <a:xfrm>
            <a:off x="914400" y="1409700"/>
            <a:ext cx="11984990" cy="499745"/>
          </a:xfrm>
          <a:prstGeom prst="rect">
            <a:avLst/>
          </a:prstGeom>
          <a:noFill/>
        </p:spPr>
        <p:txBody>
          <a:bodyPr wrap="square" rtlCol="0" anchor="t">
            <a:spAutoFit/>
          </a:bodyPr>
          <a:p>
            <a:pPr algn="l">
              <a:lnSpc>
                <a:spcPts val="3185"/>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This title effectively communicates the research's focus and objectives</a:t>
            </a:r>
            <a:r>
              <a:rPr lang="en-US" sz="2400">
                <a:solidFill>
                  <a:srgbClr val="3D3838"/>
                </a:solidFill>
                <a:latin typeface="Source Sans 3" panose="020B0303030403020204"/>
                <a:ea typeface="Source Sans 3" panose="020B0303030403020204"/>
                <a:cs typeface="Source Sans 3" panose="020B0303030403020204"/>
                <a:sym typeface="Source Sans 3" panose="020B0303030403020204"/>
              </a:rPr>
              <a:t>.</a:t>
            </a:r>
            <a:endParaRPr lang="en-US" altLang="en-US" sz="24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22" name="Group 11"/>
          <p:cNvGrpSpPr/>
          <p:nvPr/>
        </p:nvGrpSpPr>
        <p:grpSpPr>
          <a:xfrm>
            <a:off x="751205" y="2475230"/>
            <a:ext cx="5036820" cy="2409825"/>
            <a:chOff x="0" y="0"/>
            <a:chExt cx="7014368" cy="2351683"/>
          </a:xfrm>
        </p:grpSpPr>
        <p:sp>
          <p:nvSpPr>
            <p:cNvPr id="23" name="Freeform 12"/>
            <p:cNvSpPr/>
            <p:nvPr/>
          </p:nvSpPr>
          <p:spPr>
            <a:xfrm>
              <a:off x="19050" y="19050"/>
              <a:ext cx="6976364" cy="2313559"/>
            </a:xfrm>
            <a:custGeom>
              <a:avLst/>
              <a:gdLst/>
              <a:ahLst/>
              <a:cxnLst/>
              <a:rect l="l" t="t" r="r" b="b"/>
              <a:pathLst>
                <a:path w="6976364" h="2313559">
                  <a:moveTo>
                    <a:pt x="0" y="182880"/>
                  </a:moveTo>
                  <a:cubicBezTo>
                    <a:pt x="0" y="81915"/>
                    <a:pt x="82804" y="0"/>
                    <a:pt x="184912" y="0"/>
                  </a:cubicBezTo>
                  <a:lnTo>
                    <a:pt x="6791452" y="0"/>
                  </a:lnTo>
                  <a:cubicBezTo>
                    <a:pt x="6893560" y="0"/>
                    <a:pt x="6976364" y="81915"/>
                    <a:pt x="6976364" y="182880"/>
                  </a:cubicBezTo>
                  <a:lnTo>
                    <a:pt x="6976364" y="2130679"/>
                  </a:lnTo>
                  <a:cubicBezTo>
                    <a:pt x="6976364" y="2231644"/>
                    <a:pt x="6893560" y="2313559"/>
                    <a:pt x="6791452" y="2313559"/>
                  </a:cubicBezTo>
                  <a:lnTo>
                    <a:pt x="184912" y="2313559"/>
                  </a:lnTo>
                  <a:cubicBezTo>
                    <a:pt x="82804" y="2313559"/>
                    <a:pt x="0" y="2231644"/>
                    <a:pt x="0" y="2130679"/>
                  </a:cubicBezTo>
                  <a:close/>
                </a:path>
              </a:pathLst>
            </a:custGeom>
            <a:solidFill>
              <a:srgbClr val="FFFFFF"/>
            </a:solidFill>
            <a:ln w="12700">
              <a:solidFill>
                <a:srgbClr val="000000"/>
              </a:solidFill>
            </a:ln>
          </p:spPr>
        </p:sp>
        <p:sp>
          <p:nvSpPr>
            <p:cNvPr id="24" name="Freeform 13"/>
            <p:cNvSpPr/>
            <p:nvPr/>
          </p:nvSpPr>
          <p:spPr>
            <a:xfrm>
              <a:off x="0" y="0"/>
              <a:ext cx="7014464" cy="2351659"/>
            </a:xfrm>
            <a:custGeom>
              <a:avLst/>
              <a:gdLst/>
              <a:ahLst/>
              <a:cxnLst/>
              <a:rect l="l" t="t" r="r" b="b"/>
              <a:pathLst>
                <a:path w="7014464" h="2351659">
                  <a:moveTo>
                    <a:pt x="0" y="201930"/>
                  </a:moveTo>
                  <a:cubicBezTo>
                    <a:pt x="0" y="90170"/>
                    <a:pt x="91440" y="0"/>
                    <a:pt x="203962" y="0"/>
                  </a:cubicBezTo>
                  <a:lnTo>
                    <a:pt x="6810502" y="0"/>
                  </a:lnTo>
                  <a:lnTo>
                    <a:pt x="6810502" y="19050"/>
                  </a:lnTo>
                  <a:lnTo>
                    <a:pt x="6810502" y="0"/>
                  </a:lnTo>
                  <a:cubicBezTo>
                    <a:pt x="6922897" y="0"/>
                    <a:pt x="7014464" y="90170"/>
                    <a:pt x="7014464" y="201930"/>
                  </a:cubicBezTo>
                  <a:lnTo>
                    <a:pt x="6995414" y="201930"/>
                  </a:lnTo>
                  <a:lnTo>
                    <a:pt x="7014464" y="201930"/>
                  </a:lnTo>
                  <a:lnTo>
                    <a:pt x="7014464" y="2149729"/>
                  </a:lnTo>
                  <a:lnTo>
                    <a:pt x="6995414" y="2149729"/>
                  </a:lnTo>
                  <a:lnTo>
                    <a:pt x="7014464" y="2149729"/>
                  </a:lnTo>
                  <a:cubicBezTo>
                    <a:pt x="7014464" y="2261489"/>
                    <a:pt x="6923024" y="2351659"/>
                    <a:pt x="6810502" y="2351659"/>
                  </a:cubicBezTo>
                  <a:lnTo>
                    <a:pt x="6810502" y="2332609"/>
                  </a:lnTo>
                  <a:lnTo>
                    <a:pt x="6810502" y="2351659"/>
                  </a:lnTo>
                  <a:lnTo>
                    <a:pt x="203962" y="2351659"/>
                  </a:lnTo>
                  <a:lnTo>
                    <a:pt x="203962" y="2332609"/>
                  </a:lnTo>
                  <a:lnTo>
                    <a:pt x="203962" y="2351659"/>
                  </a:lnTo>
                  <a:cubicBezTo>
                    <a:pt x="91440" y="2351659"/>
                    <a:pt x="0" y="2261489"/>
                    <a:pt x="0" y="2149729"/>
                  </a:cubicBezTo>
                  <a:lnTo>
                    <a:pt x="0" y="201930"/>
                  </a:lnTo>
                  <a:lnTo>
                    <a:pt x="19050" y="201930"/>
                  </a:lnTo>
                  <a:lnTo>
                    <a:pt x="0" y="201930"/>
                  </a:lnTo>
                  <a:moveTo>
                    <a:pt x="38100" y="201930"/>
                  </a:moveTo>
                  <a:lnTo>
                    <a:pt x="38100" y="2149729"/>
                  </a:lnTo>
                  <a:lnTo>
                    <a:pt x="19050" y="2149729"/>
                  </a:lnTo>
                  <a:lnTo>
                    <a:pt x="38100" y="2149729"/>
                  </a:lnTo>
                  <a:cubicBezTo>
                    <a:pt x="38100" y="2240026"/>
                    <a:pt x="112141" y="2313559"/>
                    <a:pt x="203962" y="2313559"/>
                  </a:cubicBezTo>
                  <a:lnTo>
                    <a:pt x="6810502" y="2313559"/>
                  </a:lnTo>
                  <a:cubicBezTo>
                    <a:pt x="6902323" y="2313559"/>
                    <a:pt x="6976364" y="2240026"/>
                    <a:pt x="6976364" y="2149729"/>
                  </a:cubicBezTo>
                  <a:lnTo>
                    <a:pt x="6976364" y="201930"/>
                  </a:lnTo>
                  <a:cubicBezTo>
                    <a:pt x="6976364" y="111633"/>
                    <a:pt x="6902323" y="38100"/>
                    <a:pt x="6810502" y="38100"/>
                  </a:cubicBezTo>
                  <a:lnTo>
                    <a:pt x="203962" y="38100"/>
                  </a:lnTo>
                  <a:lnTo>
                    <a:pt x="203962" y="19050"/>
                  </a:lnTo>
                  <a:lnTo>
                    <a:pt x="203962" y="38100"/>
                  </a:lnTo>
                  <a:cubicBezTo>
                    <a:pt x="112141" y="38100"/>
                    <a:pt x="38100" y="111633"/>
                    <a:pt x="38100" y="201930"/>
                  </a:cubicBezTo>
                  <a:close/>
                </a:path>
              </a:pathLst>
            </a:custGeom>
            <a:solidFill>
              <a:srgbClr val="D8D4D4"/>
            </a:solidFill>
            <a:ln w="12700">
              <a:solidFill>
                <a:srgbClr val="000000"/>
              </a:solidFill>
            </a:ln>
          </p:spPr>
        </p:sp>
      </p:grpSp>
      <p:grpSp>
        <p:nvGrpSpPr>
          <p:cNvPr id="25" name="Group 11"/>
          <p:cNvGrpSpPr/>
          <p:nvPr/>
        </p:nvGrpSpPr>
        <p:grpSpPr>
          <a:xfrm>
            <a:off x="6583045" y="2496820"/>
            <a:ext cx="4521200" cy="2299335"/>
            <a:chOff x="0" y="0"/>
            <a:chExt cx="7014368" cy="2351683"/>
          </a:xfrm>
        </p:grpSpPr>
        <p:sp>
          <p:nvSpPr>
            <p:cNvPr id="26" name="Freeform 12"/>
            <p:cNvSpPr/>
            <p:nvPr/>
          </p:nvSpPr>
          <p:spPr>
            <a:xfrm>
              <a:off x="19050" y="19050"/>
              <a:ext cx="6976364" cy="2313559"/>
            </a:xfrm>
            <a:custGeom>
              <a:avLst/>
              <a:gdLst/>
              <a:ahLst/>
              <a:cxnLst/>
              <a:rect l="l" t="t" r="r" b="b"/>
              <a:pathLst>
                <a:path w="6976364" h="2313559">
                  <a:moveTo>
                    <a:pt x="0" y="182880"/>
                  </a:moveTo>
                  <a:cubicBezTo>
                    <a:pt x="0" y="81915"/>
                    <a:pt x="82804" y="0"/>
                    <a:pt x="184912" y="0"/>
                  </a:cubicBezTo>
                  <a:lnTo>
                    <a:pt x="6791452" y="0"/>
                  </a:lnTo>
                  <a:cubicBezTo>
                    <a:pt x="6893560" y="0"/>
                    <a:pt x="6976364" y="81915"/>
                    <a:pt x="6976364" y="182880"/>
                  </a:cubicBezTo>
                  <a:lnTo>
                    <a:pt x="6976364" y="2130679"/>
                  </a:lnTo>
                  <a:cubicBezTo>
                    <a:pt x="6976364" y="2231644"/>
                    <a:pt x="6893560" y="2313559"/>
                    <a:pt x="6791452" y="2313559"/>
                  </a:cubicBezTo>
                  <a:lnTo>
                    <a:pt x="184912" y="2313559"/>
                  </a:lnTo>
                  <a:cubicBezTo>
                    <a:pt x="82804" y="2313559"/>
                    <a:pt x="0" y="2231644"/>
                    <a:pt x="0" y="2130679"/>
                  </a:cubicBezTo>
                  <a:close/>
                </a:path>
              </a:pathLst>
            </a:custGeom>
            <a:solidFill>
              <a:srgbClr val="FFFFFF"/>
            </a:solidFill>
            <a:ln w="12700">
              <a:solidFill>
                <a:srgbClr val="000000"/>
              </a:solidFill>
            </a:ln>
          </p:spPr>
        </p:sp>
        <p:sp>
          <p:nvSpPr>
            <p:cNvPr id="27" name="Freeform 13"/>
            <p:cNvSpPr/>
            <p:nvPr/>
          </p:nvSpPr>
          <p:spPr>
            <a:xfrm>
              <a:off x="0" y="0"/>
              <a:ext cx="7014464" cy="2351659"/>
            </a:xfrm>
            <a:custGeom>
              <a:avLst/>
              <a:gdLst/>
              <a:ahLst/>
              <a:cxnLst/>
              <a:rect l="l" t="t" r="r" b="b"/>
              <a:pathLst>
                <a:path w="7014464" h="2351659">
                  <a:moveTo>
                    <a:pt x="0" y="201930"/>
                  </a:moveTo>
                  <a:cubicBezTo>
                    <a:pt x="0" y="90170"/>
                    <a:pt x="91440" y="0"/>
                    <a:pt x="203962" y="0"/>
                  </a:cubicBezTo>
                  <a:lnTo>
                    <a:pt x="6810502" y="0"/>
                  </a:lnTo>
                  <a:lnTo>
                    <a:pt x="6810502" y="19050"/>
                  </a:lnTo>
                  <a:lnTo>
                    <a:pt x="6810502" y="0"/>
                  </a:lnTo>
                  <a:cubicBezTo>
                    <a:pt x="6922897" y="0"/>
                    <a:pt x="7014464" y="90170"/>
                    <a:pt x="7014464" y="201930"/>
                  </a:cubicBezTo>
                  <a:lnTo>
                    <a:pt x="6995414" y="201930"/>
                  </a:lnTo>
                  <a:lnTo>
                    <a:pt x="7014464" y="201930"/>
                  </a:lnTo>
                  <a:lnTo>
                    <a:pt x="7014464" y="2149729"/>
                  </a:lnTo>
                  <a:lnTo>
                    <a:pt x="6995414" y="2149729"/>
                  </a:lnTo>
                  <a:lnTo>
                    <a:pt x="7014464" y="2149729"/>
                  </a:lnTo>
                  <a:cubicBezTo>
                    <a:pt x="7014464" y="2261489"/>
                    <a:pt x="6923024" y="2351659"/>
                    <a:pt x="6810502" y="2351659"/>
                  </a:cubicBezTo>
                  <a:lnTo>
                    <a:pt x="6810502" y="2332609"/>
                  </a:lnTo>
                  <a:lnTo>
                    <a:pt x="6810502" y="2351659"/>
                  </a:lnTo>
                  <a:lnTo>
                    <a:pt x="203962" y="2351659"/>
                  </a:lnTo>
                  <a:lnTo>
                    <a:pt x="203962" y="2332609"/>
                  </a:lnTo>
                  <a:lnTo>
                    <a:pt x="203962" y="2351659"/>
                  </a:lnTo>
                  <a:cubicBezTo>
                    <a:pt x="91440" y="2351659"/>
                    <a:pt x="0" y="2261489"/>
                    <a:pt x="0" y="2149729"/>
                  </a:cubicBezTo>
                  <a:lnTo>
                    <a:pt x="0" y="201930"/>
                  </a:lnTo>
                  <a:lnTo>
                    <a:pt x="19050" y="201930"/>
                  </a:lnTo>
                  <a:lnTo>
                    <a:pt x="0" y="201930"/>
                  </a:lnTo>
                  <a:moveTo>
                    <a:pt x="38100" y="201930"/>
                  </a:moveTo>
                  <a:lnTo>
                    <a:pt x="38100" y="2149729"/>
                  </a:lnTo>
                  <a:lnTo>
                    <a:pt x="19050" y="2149729"/>
                  </a:lnTo>
                  <a:lnTo>
                    <a:pt x="38100" y="2149729"/>
                  </a:lnTo>
                  <a:cubicBezTo>
                    <a:pt x="38100" y="2240026"/>
                    <a:pt x="112141" y="2313559"/>
                    <a:pt x="203962" y="2313559"/>
                  </a:cubicBezTo>
                  <a:lnTo>
                    <a:pt x="6810502" y="2313559"/>
                  </a:lnTo>
                  <a:cubicBezTo>
                    <a:pt x="6902323" y="2313559"/>
                    <a:pt x="6976364" y="2240026"/>
                    <a:pt x="6976364" y="2149729"/>
                  </a:cubicBezTo>
                  <a:lnTo>
                    <a:pt x="6976364" y="201930"/>
                  </a:lnTo>
                  <a:cubicBezTo>
                    <a:pt x="6976364" y="111633"/>
                    <a:pt x="6902323" y="38100"/>
                    <a:pt x="6810502" y="38100"/>
                  </a:cubicBezTo>
                  <a:lnTo>
                    <a:pt x="203962" y="38100"/>
                  </a:lnTo>
                  <a:lnTo>
                    <a:pt x="203962" y="19050"/>
                  </a:lnTo>
                  <a:lnTo>
                    <a:pt x="203962" y="38100"/>
                  </a:lnTo>
                  <a:cubicBezTo>
                    <a:pt x="112141" y="38100"/>
                    <a:pt x="38100" y="111633"/>
                    <a:pt x="38100" y="201930"/>
                  </a:cubicBezTo>
                  <a:close/>
                </a:path>
              </a:pathLst>
            </a:custGeom>
            <a:solidFill>
              <a:srgbClr val="D8D4D4"/>
            </a:solidFill>
            <a:ln w="12700">
              <a:solidFill>
                <a:srgbClr val="000000"/>
              </a:solidFill>
            </a:ln>
          </p:spPr>
        </p:sp>
      </p:grpSp>
      <p:sp>
        <p:nvSpPr>
          <p:cNvPr id="28" name="Freeform 12"/>
          <p:cNvSpPr/>
          <p:nvPr/>
        </p:nvSpPr>
        <p:spPr>
          <a:xfrm>
            <a:off x="12418060" y="2421890"/>
            <a:ext cx="4298950" cy="2332990"/>
          </a:xfrm>
          <a:custGeom>
            <a:avLst/>
            <a:gdLst/>
            <a:ahLst/>
            <a:cxnLst/>
            <a:rect l="l" t="t" r="r" b="b"/>
            <a:pathLst>
              <a:path w="6976364" h="2313559">
                <a:moveTo>
                  <a:pt x="0" y="182880"/>
                </a:moveTo>
                <a:cubicBezTo>
                  <a:pt x="0" y="81915"/>
                  <a:pt x="82804" y="0"/>
                  <a:pt x="184912" y="0"/>
                </a:cubicBezTo>
                <a:lnTo>
                  <a:pt x="6791452" y="0"/>
                </a:lnTo>
                <a:cubicBezTo>
                  <a:pt x="6893560" y="0"/>
                  <a:pt x="6976364" y="81915"/>
                  <a:pt x="6976364" y="182880"/>
                </a:cubicBezTo>
                <a:lnTo>
                  <a:pt x="6976364" y="2130679"/>
                </a:lnTo>
                <a:cubicBezTo>
                  <a:pt x="6976364" y="2231644"/>
                  <a:pt x="6893560" y="2313559"/>
                  <a:pt x="6791452" y="2313559"/>
                </a:cubicBezTo>
                <a:lnTo>
                  <a:pt x="184912" y="2313559"/>
                </a:lnTo>
                <a:cubicBezTo>
                  <a:pt x="82804" y="2313559"/>
                  <a:pt x="0" y="2231644"/>
                  <a:pt x="0" y="2130679"/>
                </a:cubicBezTo>
                <a:close/>
              </a:path>
            </a:pathLst>
          </a:custGeom>
          <a:solidFill>
            <a:srgbClr val="FFFFFF"/>
          </a:solidFill>
          <a:ln w="38100">
            <a:solidFill>
              <a:srgbClr val="000000"/>
            </a:solidFill>
          </a:ln>
        </p:spPr>
      </p:sp>
      <p:sp>
        <p:nvSpPr>
          <p:cNvPr id="35" name="Text Box 34"/>
          <p:cNvSpPr txBox="1"/>
          <p:nvPr/>
        </p:nvSpPr>
        <p:spPr>
          <a:xfrm>
            <a:off x="953770" y="2680970"/>
            <a:ext cx="3463925" cy="395605"/>
          </a:xfrm>
          <a:prstGeom prst="rect">
            <a:avLst/>
          </a:prstGeom>
          <a:noFill/>
        </p:spPr>
        <p:txBody>
          <a:bodyPr wrap="square" rtlCol="0" anchor="t">
            <a:spAutoFit/>
          </a:bodyPr>
          <a:p>
            <a:pPr algn="l">
              <a:lnSpc>
                <a:spcPts val="2375"/>
              </a:lnSpc>
            </a:pPr>
            <a:r>
              <a:rPr lang="en-US" sz="2400" b="1">
                <a:solidFill>
                  <a:srgbClr val="3D3838"/>
                </a:solidFill>
                <a:latin typeface="Montserrat Bold" panose="00000800000000000000"/>
                <a:ea typeface="Montserrat Bold" panose="00000800000000000000"/>
                <a:cs typeface="Montserrat Bold" panose="00000800000000000000"/>
                <a:sym typeface="Montserrat Bold" panose="00000800000000000000"/>
              </a:rPr>
              <a:t>Clear Comparison</a:t>
            </a:r>
            <a:endParaRPr lang="en-US" altLang="en-US" sz="24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6" name="Text Box 35"/>
          <p:cNvSpPr txBox="1"/>
          <p:nvPr/>
        </p:nvSpPr>
        <p:spPr>
          <a:xfrm>
            <a:off x="1006475" y="3086100"/>
            <a:ext cx="3639820" cy="1198880"/>
          </a:xfrm>
          <a:prstGeom prst="rect">
            <a:avLst/>
          </a:prstGeom>
          <a:noFill/>
        </p:spPr>
        <p:txBody>
          <a:bodyPr wrap="square" rtlCol="0" anchor="t">
            <a:spAutoFit/>
          </a:bodyPr>
          <a:p>
            <a:pPr algn="l">
              <a:lnSpc>
                <a:spcPct val="100000"/>
              </a:lnSpc>
            </a:pPr>
            <a:r>
              <a:rPr lang="en-US" sz="2400">
                <a:solidFill>
                  <a:srgbClr val="3D3838"/>
                </a:solidFill>
                <a:latin typeface="Source Sans 3" panose="020B0303030403020204"/>
                <a:ea typeface="Source Sans 3" panose="020B0303030403020204"/>
                <a:cs typeface="Source Sans 3" panose="020B0303030403020204"/>
                <a:sym typeface="Source Sans 3" panose="020B0303030403020204"/>
              </a:rPr>
              <a:t>Explicitly highlights the </a:t>
            </a:r>
            <a:r>
              <a:rPr lang="en-US" sz="24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Agile vs. Waterfall</a:t>
            </a:r>
            <a:r>
              <a:rPr lang="en-US" sz="2400">
                <a:solidFill>
                  <a:srgbClr val="3D3838"/>
                </a:solidFill>
                <a:latin typeface="Source Sans 3" panose="020B0303030403020204"/>
                <a:ea typeface="Source Sans 3" panose="020B0303030403020204"/>
                <a:cs typeface="Source Sans 3" panose="020B0303030403020204"/>
                <a:sym typeface="Source Sans 3" panose="020B0303030403020204"/>
              </a:rPr>
              <a:t> project management debate.</a:t>
            </a:r>
            <a:endParaRPr lang="en-US" altLang="en-US" sz="24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37" name="Text Box 36"/>
          <p:cNvSpPr txBox="1"/>
          <p:nvPr/>
        </p:nvSpPr>
        <p:spPr>
          <a:xfrm>
            <a:off x="6934200" y="2781300"/>
            <a:ext cx="3342005" cy="395605"/>
          </a:xfrm>
          <a:prstGeom prst="rect">
            <a:avLst/>
          </a:prstGeom>
          <a:noFill/>
        </p:spPr>
        <p:txBody>
          <a:bodyPr wrap="square" rtlCol="0" anchor="t">
            <a:spAutoFit/>
          </a:bodyPr>
          <a:p>
            <a:pPr algn="l">
              <a:lnSpc>
                <a:spcPts val="2375"/>
              </a:lnSpc>
            </a:pPr>
            <a:r>
              <a:rPr lang="en-US" sz="2400" b="1">
                <a:solidFill>
                  <a:srgbClr val="3D3838"/>
                </a:solidFill>
                <a:latin typeface="Montserrat Bold" panose="00000800000000000000"/>
                <a:ea typeface="Montserrat Bold" panose="00000800000000000000"/>
                <a:cs typeface="Montserrat Bold" panose="00000800000000000000"/>
                <a:sym typeface="Montserrat Bold" panose="00000800000000000000"/>
              </a:rPr>
              <a:t>Key Deliverable</a:t>
            </a:r>
            <a:endParaRPr lang="en-US" altLang="en-US" sz="24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8" name="Text Box 37"/>
          <p:cNvSpPr txBox="1"/>
          <p:nvPr/>
        </p:nvSpPr>
        <p:spPr>
          <a:xfrm>
            <a:off x="6753860" y="3238500"/>
            <a:ext cx="3749675" cy="1198880"/>
          </a:xfrm>
          <a:prstGeom prst="rect">
            <a:avLst/>
          </a:prstGeom>
          <a:noFill/>
        </p:spPr>
        <p:txBody>
          <a:bodyPr wrap="square" rtlCol="0" anchor="t">
            <a:spAutoFit/>
          </a:bodyPr>
          <a:p>
            <a:pPr algn="l">
              <a:lnSpc>
                <a:spcPct val="100000"/>
              </a:lnSpc>
            </a:pPr>
            <a:r>
              <a:rPr lang="en-US" sz="2400">
                <a:solidFill>
                  <a:srgbClr val="3D3838"/>
                </a:solidFill>
                <a:latin typeface="Source Sans 3" panose="020B0303030403020204"/>
                <a:ea typeface="Source Sans 3" panose="020B0303030403020204"/>
                <a:cs typeface="Source Sans 3" panose="020B0303030403020204"/>
                <a:sym typeface="Source Sans 3" panose="020B0303030403020204"/>
              </a:rPr>
              <a:t>Promises a practical </a:t>
            </a:r>
            <a:r>
              <a:rPr lang="en-US" sz="24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decision model</a:t>
            </a:r>
            <a:r>
              <a:rPr lang="en-US" sz="2400">
                <a:solidFill>
                  <a:srgbClr val="3D3838"/>
                </a:solidFill>
                <a:latin typeface="Source Sans 3" panose="020B0303030403020204"/>
                <a:ea typeface="Source Sans 3" panose="020B0303030403020204"/>
                <a:cs typeface="Source Sans 3" panose="020B0303030403020204"/>
                <a:sym typeface="Source Sans 3" panose="020B0303030403020204"/>
              </a:rPr>
              <a:t> for approach selection.</a:t>
            </a:r>
            <a:endParaRPr lang="en-US" altLang="en-US" sz="24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39" name="Text Box 38"/>
          <p:cNvSpPr txBox="1"/>
          <p:nvPr/>
        </p:nvSpPr>
        <p:spPr>
          <a:xfrm>
            <a:off x="13030200" y="2781300"/>
            <a:ext cx="3338830" cy="395605"/>
          </a:xfrm>
          <a:prstGeom prst="rect">
            <a:avLst/>
          </a:prstGeom>
          <a:noFill/>
        </p:spPr>
        <p:txBody>
          <a:bodyPr wrap="square" rtlCol="0" anchor="t">
            <a:spAutoFit/>
          </a:bodyPr>
          <a:p>
            <a:pPr algn="l">
              <a:lnSpc>
                <a:spcPts val="2375"/>
              </a:lnSpc>
            </a:pPr>
            <a:r>
              <a:rPr lang="en-US" sz="2400" b="1">
                <a:solidFill>
                  <a:srgbClr val="3D3838"/>
                </a:solidFill>
                <a:latin typeface="Montserrat Bold" panose="00000800000000000000"/>
                <a:ea typeface="Montserrat Bold" panose="00000800000000000000"/>
                <a:cs typeface="Montserrat Bold" panose="00000800000000000000"/>
                <a:sym typeface="Montserrat Bold" panose="00000800000000000000"/>
              </a:rPr>
              <a:t>Target Audience</a:t>
            </a:r>
            <a:endParaRPr lang="en-US" altLang="en-US" sz="24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0" name="Text Box 39"/>
          <p:cNvSpPr txBox="1"/>
          <p:nvPr/>
        </p:nvSpPr>
        <p:spPr>
          <a:xfrm>
            <a:off x="12611100" y="3240405"/>
            <a:ext cx="3766185" cy="1198880"/>
          </a:xfrm>
          <a:prstGeom prst="rect">
            <a:avLst/>
          </a:prstGeom>
          <a:noFill/>
        </p:spPr>
        <p:txBody>
          <a:bodyPr wrap="square" rtlCol="0" anchor="t">
            <a:spAutoFit/>
          </a:bodyPr>
          <a:p>
            <a:pPr>
              <a:lnSpc>
                <a:spcPct val="100000"/>
              </a:lnSpc>
            </a:pPr>
            <a:r>
              <a:rPr lang="en-US" sz="2400">
                <a:solidFill>
                  <a:srgbClr val="3D3838"/>
                </a:solidFill>
                <a:latin typeface="Source Sans 3" panose="020B0303030403020204"/>
                <a:ea typeface="Source Sans 3" panose="020B0303030403020204"/>
                <a:cs typeface="Source Sans 3" panose="020B0303030403020204"/>
                <a:sym typeface="Source Sans 3" panose="020B0303030403020204"/>
              </a:rPr>
              <a:t>Implies relevance for </a:t>
            </a:r>
            <a:r>
              <a:rPr lang="en-US" sz="24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practitioners</a:t>
            </a:r>
            <a:r>
              <a:rPr lang="en-US" sz="2400">
                <a:solidFill>
                  <a:srgbClr val="3D3838"/>
                </a:solidFill>
                <a:latin typeface="Source Sans 3" panose="020B0303030403020204"/>
                <a:ea typeface="Source Sans 3" panose="020B0303030403020204"/>
                <a:cs typeface="Source Sans 3" panose="020B0303030403020204"/>
                <a:sym typeface="Source Sans 3" panose="020B0303030403020204"/>
              </a:rPr>
              <a:t> making methodological choices.</a:t>
            </a:r>
            <a:endParaRPr lang="en-US" altLang="en-US" sz="24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41" name="Freeform 11" descr="preencoded.png"/>
          <p:cNvSpPr/>
          <p:nvPr/>
        </p:nvSpPr>
        <p:spPr>
          <a:xfrm>
            <a:off x="504666" y="6380425"/>
            <a:ext cx="300781" cy="300781"/>
          </a:xfrm>
          <a:custGeom>
            <a:avLst/>
            <a:gdLst/>
            <a:ahLst/>
            <a:cxnLst/>
            <a:rect l="l" t="t" r="r" b="b"/>
            <a:pathLst>
              <a:path w="300781" h="300781">
                <a:moveTo>
                  <a:pt x="0" y="0"/>
                </a:moveTo>
                <a:lnTo>
                  <a:pt x="300781" y="0"/>
                </a:lnTo>
                <a:lnTo>
                  <a:pt x="300781" y="300781"/>
                </a:lnTo>
                <a:lnTo>
                  <a:pt x="0" y="300781"/>
                </a:lnTo>
                <a:lnTo>
                  <a:pt x="0" y="0"/>
                </a:lnTo>
                <a:close/>
              </a:path>
            </a:pathLst>
          </a:custGeom>
          <a:blipFill>
            <a:blip r:embed="rId1">
              <a:extLst>
                <a:ext uri="{96DAC541-7B7A-43D3-8B79-37D633B846F1}">
                  <asvg:svgBlip xmlns:asvg="http://schemas.microsoft.com/office/drawing/2016/SVG/main" r:embed="rId2"/>
                </a:ext>
              </a:extLst>
            </a:blip>
            <a:stretch>
              <a:fillRect l="-7812" r="-7812"/>
            </a:stretch>
          </a:blipFill>
        </p:spPr>
        <p:txBody>
          <a:bodyPr/>
          <a:p>
            <a:endParaRPr lang="en-GB"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52" name="Group 2"/>
          <p:cNvGrpSpPr/>
          <p:nvPr/>
        </p:nvGrpSpPr>
        <p:grpSpPr>
          <a:xfrm rot="0">
            <a:off x="0" y="0"/>
            <a:ext cx="18288000" cy="10287000"/>
            <a:chOff x="0" y="0"/>
            <a:chExt cx="24384000" cy="13716000"/>
          </a:xfrm>
        </p:grpSpPr>
        <p:sp>
          <p:nvSpPr>
            <p:cNvPr id="5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54" name="Group 4"/>
          <p:cNvGrpSpPr/>
          <p:nvPr/>
        </p:nvGrpSpPr>
        <p:grpSpPr>
          <a:xfrm rot="0">
            <a:off x="0" y="0"/>
            <a:ext cx="18288000" cy="10287000"/>
            <a:chOff x="0" y="0"/>
            <a:chExt cx="24384000" cy="13716000"/>
          </a:xfrm>
        </p:grpSpPr>
        <p:sp>
          <p:nvSpPr>
            <p:cNvPr id="5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id="58" name="TextBox 8"/>
          <p:cNvSpPr txBox="1"/>
          <p:nvPr/>
        </p:nvSpPr>
        <p:spPr>
          <a:xfrm>
            <a:off x="961390" y="926465"/>
            <a:ext cx="16111855" cy="808355"/>
          </a:xfrm>
          <a:prstGeom prst="rect">
            <a:avLst/>
          </a:prstGeom>
        </p:spPr>
        <p:txBody>
          <a:bodyPr wrap="square" lIns="0" tIns="0" rIns="0" bIns="0" rtlCol="0" anchor="t">
            <a:noAutofit/>
          </a:bodyPr>
          <a:lstStyle/>
          <a:p>
            <a:pPr algn="l">
              <a:lnSpc>
                <a:spcPts val="4250"/>
              </a:lnSpc>
            </a:pPr>
            <a:r>
              <a:rPr lang="en-US" sz="3435" b="1">
                <a:solidFill>
                  <a:srgbClr val="000000"/>
                </a:solidFill>
                <a:latin typeface="Montserrat Bold" panose="00000800000000000000"/>
                <a:ea typeface="Montserrat Bold" panose="00000800000000000000"/>
                <a:cs typeface="Montserrat Bold" panose="00000800000000000000"/>
                <a:sym typeface="Montserrat Bold" panose="00000800000000000000"/>
              </a:rPr>
              <a:t>Introduction: Purpose of the Final Paragraph</a:t>
            </a:r>
            <a:endParaRPr lang="en-US" sz="3435"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62" name="TextBox 12"/>
          <p:cNvSpPr txBox="1"/>
          <p:nvPr>
            <p:custDataLst>
              <p:tags r:id="rId1"/>
            </p:custDataLst>
          </p:nvPr>
        </p:nvSpPr>
        <p:spPr>
          <a:xfrm>
            <a:off x="961390" y="2758440"/>
            <a:ext cx="5497195" cy="272415"/>
          </a:xfrm>
          <a:prstGeom prst="rect">
            <a:avLst/>
          </a:prstGeom>
        </p:spPr>
        <p:txBody>
          <a:bodyPr wrap="square" lIns="0" tIns="0" rIns="0" bIns="0" rtlCol="0" anchor="t">
            <a:spAutoFit/>
          </a:bodyPr>
          <a:lstStyle/>
          <a:p>
            <a:pPr algn="l">
              <a:lnSpc>
                <a:spcPts val="212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Structural Outline</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63" name="TextBox 13"/>
          <p:cNvSpPr txBox="1"/>
          <p:nvPr>
            <p:custDataLst>
              <p:tags r:id="rId2"/>
            </p:custDataLst>
          </p:nvPr>
        </p:nvSpPr>
        <p:spPr>
          <a:xfrm>
            <a:off x="914400" y="3354070"/>
            <a:ext cx="16424275" cy="360045"/>
          </a:xfrm>
          <a:prstGeom prst="rect">
            <a:avLst/>
          </a:prstGeom>
        </p:spPr>
        <p:txBody>
          <a:bodyPr wrap="square" lIns="0" tIns="0" rIns="0" bIns="0" rtlCol="0" anchor="t">
            <a:spAutoFit/>
          </a:bodyPr>
          <a:lstStyle/>
          <a:p>
            <a:pPr algn="l">
              <a:lnSpc>
                <a:spcPts val="281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The final paragraph clearly outlines the </a:t>
            </a: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structure of the paper</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providing a roadmap for readers.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67" name="TextBox 17"/>
          <p:cNvSpPr txBox="1"/>
          <p:nvPr>
            <p:custDataLst>
              <p:tags r:id="rId3"/>
            </p:custDataLst>
          </p:nvPr>
        </p:nvSpPr>
        <p:spPr>
          <a:xfrm>
            <a:off x="961390" y="4655185"/>
            <a:ext cx="6290945" cy="272415"/>
          </a:xfrm>
          <a:prstGeom prst="rect">
            <a:avLst/>
          </a:prstGeom>
        </p:spPr>
        <p:txBody>
          <a:bodyPr wrap="square" lIns="0" tIns="0" rIns="0" bIns="0" rtlCol="0" anchor="t">
            <a:spAutoFit/>
          </a:bodyPr>
          <a:lstStyle/>
          <a:p>
            <a:pPr algn="l">
              <a:lnSpc>
                <a:spcPts val="212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Reader Guidance</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68" name="TextBox 18"/>
          <p:cNvSpPr txBox="1"/>
          <p:nvPr>
            <p:custDataLst>
              <p:tags r:id="rId4"/>
            </p:custDataLst>
          </p:nvPr>
        </p:nvSpPr>
        <p:spPr>
          <a:xfrm>
            <a:off x="990600" y="5358130"/>
            <a:ext cx="16548735" cy="360045"/>
          </a:xfrm>
          <a:prstGeom prst="rect">
            <a:avLst/>
          </a:prstGeom>
        </p:spPr>
        <p:txBody>
          <a:bodyPr wrap="square" lIns="0" tIns="0" rIns="0" bIns="0" rtlCol="0" anchor="t">
            <a:spAutoFit/>
          </a:bodyPr>
          <a:lstStyle/>
          <a:p>
            <a:pPr algn="l">
              <a:lnSpc>
                <a:spcPts val="281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It guides readers by </a:t>
            </a: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previewing subsequent sections</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enhancing readability and comprehension.</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72" name="TextBox 22"/>
          <p:cNvSpPr txBox="1"/>
          <p:nvPr>
            <p:custDataLst>
              <p:tags r:id="rId5"/>
            </p:custDataLst>
          </p:nvPr>
        </p:nvSpPr>
        <p:spPr>
          <a:xfrm>
            <a:off x="961390" y="6551930"/>
            <a:ext cx="3681730" cy="272415"/>
          </a:xfrm>
          <a:prstGeom prst="rect">
            <a:avLst/>
          </a:prstGeom>
        </p:spPr>
        <p:txBody>
          <a:bodyPr wrap="square" lIns="0" tIns="0" rIns="0" bIns="0" rtlCol="0" anchor="t">
            <a:spAutoFit/>
          </a:bodyPr>
          <a:lstStyle/>
          <a:p>
            <a:pPr algn="l">
              <a:lnSpc>
                <a:spcPts val="212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Establishes Flow</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73" name="TextBox 23"/>
          <p:cNvSpPr txBox="1"/>
          <p:nvPr>
            <p:custDataLst>
              <p:tags r:id="rId6"/>
            </p:custDataLst>
          </p:nvPr>
        </p:nvSpPr>
        <p:spPr>
          <a:xfrm>
            <a:off x="990600" y="7262495"/>
            <a:ext cx="17719675" cy="360045"/>
          </a:xfrm>
          <a:prstGeom prst="rect">
            <a:avLst/>
          </a:prstGeom>
        </p:spPr>
        <p:txBody>
          <a:bodyPr wrap="square" lIns="0" tIns="0" rIns="0" bIns="0" rtlCol="0" anchor="t">
            <a:spAutoFit/>
          </a:bodyPr>
          <a:lstStyle/>
          <a:p>
            <a:pPr algn="l">
              <a:lnSpc>
                <a:spcPts val="281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It establishes a logical flow, transitioning from literature review to methodology, findings, model, and conclusion.</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77" name="TextBox 27"/>
          <p:cNvSpPr txBox="1"/>
          <p:nvPr>
            <p:custDataLst>
              <p:tags r:id="rId7"/>
            </p:custDataLst>
          </p:nvPr>
        </p:nvSpPr>
        <p:spPr>
          <a:xfrm>
            <a:off x="961390" y="8448675"/>
            <a:ext cx="4065270" cy="272415"/>
          </a:xfrm>
          <a:prstGeom prst="rect">
            <a:avLst/>
          </a:prstGeom>
        </p:spPr>
        <p:txBody>
          <a:bodyPr wrap="square" lIns="0" tIns="0" rIns="0" bIns="0" rtlCol="0" anchor="t">
            <a:spAutoFit/>
          </a:bodyPr>
          <a:lstStyle/>
          <a:p>
            <a:pPr algn="l">
              <a:lnSpc>
                <a:spcPts val="212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Ensures Clarity</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78" name="TextBox 28"/>
          <p:cNvSpPr txBox="1"/>
          <p:nvPr>
            <p:custDataLst>
              <p:tags r:id="rId8"/>
            </p:custDataLst>
          </p:nvPr>
        </p:nvSpPr>
        <p:spPr>
          <a:xfrm>
            <a:off x="961390" y="8789035"/>
            <a:ext cx="16199485" cy="360045"/>
          </a:xfrm>
          <a:prstGeom prst="rect">
            <a:avLst/>
          </a:prstGeom>
        </p:spPr>
        <p:txBody>
          <a:bodyPr wrap="square" lIns="0" tIns="0" rIns="0" bIns="0" rtlCol="0" anchor="t">
            <a:spAutoFit/>
          </a:bodyPr>
          <a:lstStyle/>
          <a:p>
            <a:pPr algn="l">
              <a:lnSpc>
                <a:spcPts val="281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This section ensures clarity and </a:t>
            </a: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prepares readers</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for the progression of ideas and arguments.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id="8" name="TextBox 8"/>
          <p:cNvSpPr txBox="1"/>
          <p:nvPr/>
        </p:nvSpPr>
        <p:spPr>
          <a:xfrm>
            <a:off x="174625" y="723900"/>
            <a:ext cx="17033240" cy="848995"/>
          </a:xfrm>
          <a:prstGeom prst="rect">
            <a:avLst/>
          </a:prstGeom>
        </p:spPr>
        <p:txBody>
          <a:bodyPr wrap="square" lIns="0" tIns="0" rIns="0" bIns="0" rtlCol="0" anchor="t">
            <a:spAutoFit/>
          </a:bodyPr>
          <a:lstStyle/>
          <a:p>
            <a:pPr algn="l">
              <a:lnSpc>
                <a:spcPts val="6625"/>
              </a:lnSpc>
            </a:pPr>
            <a:r>
              <a:rPr lang="en-US" sz="5310" b="1">
                <a:solidFill>
                  <a:srgbClr val="000000"/>
                </a:solidFill>
                <a:latin typeface="Montserrat Bold" panose="00000800000000000000"/>
                <a:ea typeface="Montserrat Bold" panose="00000800000000000000"/>
                <a:cs typeface="Montserrat Bold" panose="00000800000000000000"/>
                <a:sym typeface="Montserrat Bold" panose="00000800000000000000"/>
              </a:rPr>
              <a:t>Abstract: Study's Core Components</a:t>
            </a:r>
            <a:endParaRPr lang="en-US" sz="531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9" name="TextBox 9"/>
          <p:cNvSpPr txBox="1"/>
          <p:nvPr/>
        </p:nvSpPr>
        <p:spPr>
          <a:xfrm>
            <a:off x="381000" y="2781300"/>
            <a:ext cx="8366760" cy="304165"/>
          </a:xfrm>
          <a:prstGeom prst="rect">
            <a:avLst/>
          </a:prstGeom>
        </p:spPr>
        <p:txBody>
          <a:bodyPr wrap="square" lIns="0" tIns="0" rIns="0" bIns="0" rtlCol="0" anchor="t">
            <a:spAutoFit/>
          </a:bodyPr>
          <a:lstStyle/>
          <a:p>
            <a:pPr algn="l">
              <a:lnSpc>
                <a:spcPts val="2375"/>
              </a:lnSpc>
            </a:pPr>
            <a:r>
              <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rPr>
              <a:t>Overall Purpose of the Study</a:t>
            </a:r>
            <a:endPar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0" name="TextBox 10"/>
          <p:cNvSpPr txBox="1"/>
          <p:nvPr/>
        </p:nvSpPr>
        <p:spPr>
          <a:xfrm>
            <a:off x="517525" y="3695700"/>
            <a:ext cx="9305290" cy="1292225"/>
          </a:xfrm>
          <a:prstGeom prst="rect">
            <a:avLst/>
          </a:prstGeom>
        </p:spPr>
        <p:txBody>
          <a:bodyPr wrap="square" lIns="0" tIns="0" rIns="0" bIns="0" rtlCol="0" anchor="t">
            <a:spAutoFit/>
          </a:bodyPr>
          <a:lstStyle/>
          <a:p>
            <a:pPr algn="l">
              <a:lnSpc>
                <a:spcPct val="100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To develop a </a:t>
            </a:r>
            <a:r>
              <a:rPr lang="en-US" sz="2800">
                <a:solidFill>
                  <a:srgbClr val="2D2E34"/>
                </a:solidFill>
                <a:latin typeface="Source Sans 3" panose="020B0303030403020204"/>
                <a:ea typeface="Source Sans 3" panose="020B0303030403020204"/>
                <a:cs typeface="Source Sans 3" panose="020B0303030403020204"/>
                <a:sym typeface="Source Sans 3" panose="020B0303030403020204"/>
              </a:rPr>
              <a:t>practical decision model</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that assists project managers in selecting between Agile and Waterfall approaches for specific projects.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1" name="TextBox 11"/>
          <p:cNvSpPr txBox="1"/>
          <p:nvPr/>
        </p:nvSpPr>
        <p:spPr>
          <a:xfrm>
            <a:off x="457200" y="6362700"/>
            <a:ext cx="4208780" cy="304165"/>
          </a:xfrm>
          <a:prstGeom prst="rect">
            <a:avLst/>
          </a:prstGeom>
        </p:spPr>
        <p:txBody>
          <a:bodyPr wrap="square" lIns="0" tIns="0" rIns="0" bIns="0" rtlCol="0" anchor="t">
            <a:spAutoFit/>
          </a:bodyPr>
          <a:lstStyle/>
          <a:p>
            <a:pPr algn="l">
              <a:lnSpc>
                <a:spcPts val="2375"/>
              </a:lnSpc>
            </a:pPr>
            <a:r>
              <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rPr>
              <a:t>Research Problem</a:t>
            </a:r>
            <a:endPar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2" name="TextBox 12"/>
          <p:cNvSpPr txBox="1"/>
          <p:nvPr/>
        </p:nvSpPr>
        <p:spPr>
          <a:xfrm>
            <a:off x="457200" y="7124700"/>
            <a:ext cx="9777095" cy="1292225"/>
          </a:xfrm>
          <a:prstGeom prst="rect">
            <a:avLst/>
          </a:prstGeom>
        </p:spPr>
        <p:txBody>
          <a:bodyPr wrap="square" lIns="0" tIns="0" rIns="0" bIns="0" rtlCol="0" anchor="t">
            <a:spAutoFit/>
          </a:bodyPr>
          <a:lstStyle/>
          <a:p>
            <a:pPr algn="l">
              <a:lnSpc>
                <a:spcPct val="100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Existing literature lacks a systematic, empirically supported decision model for practitioners to select the most suitable project management methodology in concrete project scenarios.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3" name="TextBox 13"/>
          <p:cNvSpPr txBox="1"/>
          <p:nvPr/>
        </p:nvSpPr>
        <p:spPr>
          <a:xfrm>
            <a:off x="11201400" y="2781300"/>
            <a:ext cx="3734435" cy="304165"/>
          </a:xfrm>
          <a:prstGeom prst="rect">
            <a:avLst/>
          </a:prstGeom>
        </p:spPr>
        <p:txBody>
          <a:bodyPr wrap="square" lIns="0" tIns="0" rIns="0" bIns="0" rtlCol="0" anchor="t">
            <a:spAutoFit/>
          </a:bodyPr>
          <a:lstStyle/>
          <a:p>
            <a:pPr algn="l">
              <a:lnSpc>
                <a:spcPts val="2375"/>
              </a:lnSpc>
            </a:pPr>
            <a:r>
              <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rPr>
              <a:t>Methods Used</a:t>
            </a:r>
            <a:endPar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4" name="TextBox 14"/>
          <p:cNvSpPr txBox="1"/>
          <p:nvPr/>
        </p:nvSpPr>
        <p:spPr>
          <a:xfrm>
            <a:off x="10972800" y="3314700"/>
            <a:ext cx="6717665" cy="861695"/>
          </a:xfrm>
          <a:prstGeom prst="rect">
            <a:avLst/>
          </a:prstGeom>
        </p:spPr>
        <p:txBody>
          <a:bodyPr wrap="square" lIns="0" tIns="0" rIns="0" bIns="0" rtlCol="0" anchor="t">
            <a:spAutoFit/>
          </a:bodyPr>
          <a:lstStyle/>
          <a:p>
            <a:pPr marL="254635" lvl="1" indent="-127000" algn="l">
              <a:lnSpc>
                <a:spcPct val="100000"/>
              </a:lnSpc>
              <a:buFont typeface="Arial" panose="020B0604020202020204"/>
              <a:buChar char="•"/>
            </a:pP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Literature Review:</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Systematic analysis of existing research (Vom Brocke et al., 2009).</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5" name="TextBox 15"/>
          <p:cNvSpPr txBox="1"/>
          <p:nvPr/>
        </p:nvSpPr>
        <p:spPr>
          <a:xfrm>
            <a:off x="11125200" y="4686300"/>
            <a:ext cx="6592570" cy="1292225"/>
          </a:xfrm>
          <a:prstGeom prst="rect">
            <a:avLst/>
          </a:prstGeom>
        </p:spPr>
        <p:txBody>
          <a:bodyPr wrap="square" lIns="0" tIns="0" rIns="0" bIns="0" rtlCol="0" anchor="t">
            <a:spAutoFit/>
          </a:bodyPr>
          <a:lstStyle/>
          <a:p>
            <a:pPr marL="254635" lvl="1" indent="-127000" algn="l">
              <a:lnSpc>
                <a:spcPct val="100000"/>
              </a:lnSpc>
              <a:buFont typeface="Arial" panose="020B0604020202020204"/>
              <a:buChar char="•"/>
            </a:pP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Empirical Data Collection:</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15 expert interviews across multiple industries in Germany.</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6" name="TextBox 16"/>
          <p:cNvSpPr txBox="1"/>
          <p:nvPr/>
        </p:nvSpPr>
        <p:spPr>
          <a:xfrm>
            <a:off x="11277600" y="6591300"/>
            <a:ext cx="6513830" cy="1292225"/>
          </a:xfrm>
          <a:prstGeom prst="rect">
            <a:avLst/>
          </a:prstGeom>
        </p:spPr>
        <p:txBody>
          <a:bodyPr wrap="square" lIns="0" tIns="0" rIns="0" bIns="0" rtlCol="0" anchor="t">
            <a:spAutoFit/>
          </a:bodyPr>
          <a:lstStyle/>
          <a:p>
            <a:pPr marL="254635" lvl="1" indent="-127000" algn="l">
              <a:lnSpc>
                <a:spcPct val="100000"/>
              </a:lnSpc>
              <a:buFont typeface="Arial" panose="020B0604020202020204"/>
              <a:buChar char="•"/>
            </a:pP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Model Development:</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Based on Adam's (1996) modeling process, resulting in a </a:t>
            </a:r>
            <a:r>
              <a:rPr lang="en-US" sz="2800">
                <a:solidFill>
                  <a:srgbClr val="2D2E34"/>
                </a:solidFill>
                <a:latin typeface="Source Sans 3" panose="020B0303030403020204"/>
                <a:ea typeface="Source Sans 3" panose="020B0303030403020204"/>
                <a:cs typeface="Source Sans 3" panose="020B0303030403020204"/>
                <a:sym typeface="Source Sans 3" panose="020B0303030403020204"/>
              </a:rPr>
              <a:t>15-criteria framework</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across five categories.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id="6" name="TextBox 6"/>
          <p:cNvSpPr txBox="1"/>
          <p:nvPr/>
        </p:nvSpPr>
        <p:spPr>
          <a:xfrm>
            <a:off x="1076960" y="819785"/>
            <a:ext cx="16214725" cy="881380"/>
          </a:xfrm>
          <a:prstGeom prst="rect">
            <a:avLst/>
          </a:prstGeom>
        </p:spPr>
        <p:txBody>
          <a:bodyPr wrap="square" lIns="0" tIns="0" rIns="0" bIns="0" rtlCol="0" anchor="t">
            <a:spAutoFit/>
          </a:bodyPr>
          <a:lstStyle/>
          <a:p>
            <a:pPr algn="l">
              <a:lnSpc>
                <a:spcPts val="6875"/>
              </a:lnSpc>
            </a:pPr>
            <a:r>
              <a:rPr lang="en-US" sz="5500" b="1">
                <a:solidFill>
                  <a:srgbClr val="000000"/>
                </a:solidFill>
                <a:latin typeface="Montserrat Bold" panose="00000800000000000000"/>
                <a:ea typeface="Montserrat Bold" panose="00000800000000000000"/>
                <a:cs typeface="Montserrat Bold" panose="00000800000000000000"/>
                <a:sym typeface="Montserrat Bold" panose="00000800000000000000"/>
              </a:rPr>
              <a:t>Abstract: Key Findings &amp; Conclusions</a:t>
            </a:r>
            <a:endParaRPr lang="en-US" sz="55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7" name="TextBox 7"/>
          <p:cNvSpPr txBox="1"/>
          <p:nvPr/>
        </p:nvSpPr>
        <p:spPr>
          <a:xfrm>
            <a:off x="1076960" y="1826260"/>
            <a:ext cx="9723755" cy="440055"/>
          </a:xfrm>
          <a:prstGeom prst="rect">
            <a:avLst/>
          </a:prstGeom>
        </p:spPr>
        <p:txBody>
          <a:bodyPr wrap="square" lIns="0" tIns="0" rIns="0" bIns="0" rtlCol="0" anchor="t">
            <a:spAutoFit/>
          </a:bodyPr>
          <a:lstStyle/>
          <a:p>
            <a:pPr algn="l">
              <a:lnSpc>
                <a:spcPts val="3435"/>
              </a:lnSpc>
            </a:pPr>
            <a:r>
              <a:rPr lang="en-US" sz="2750" b="1">
                <a:solidFill>
                  <a:srgbClr val="000000"/>
                </a:solidFill>
                <a:latin typeface="Montserrat Bold" panose="00000800000000000000"/>
                <a:ea typeface="Montserrat Bold" panose="00000800000000000000"/>
                <a:cs typeface="Montserrat Bold" panose="00000800000000000000"/>
                <a:sym typeface="Montserrat Bold" panose="00000800000000000000"/>
              </a:rPr>
              <a:t>Main Findings: Decision Model Categories</a:t>
            </a:r>
            <a:endParaRPr lang="en-US" sz="275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8" name="Group 8"/>
          <p:cNvGrpSpPr/>
          <p:nvPr/>
        </p:nvGrpSpPr>
        <p:grpSpPr>
          <a:xfrm>
            <a:off x="1076771" y="2743795"/>
            <a:ext cx="16134457" cy="2104430"/>
            <a:chOff x="0" y="0"/>
            <a:chExt cx="21512610" cy="2805907"/>
          </a:xfrm>
        </p:grpSpPr>
        <p:sp>
          <p:nvSpPr>
            <p:cNvPr id="9" name="Freeform 9"/>
            <p:cNvSpPr/>
            <p:nvPr/>
          </p:nvSpPr>
          <p:spPr>
            <a:xfrm>
              <a:off x="0" y="0"/>
              <a:ext cx="21512657" cy="2805938"/>
            </a:xfrm>
            <a:custGeom>
              <a:avLst/>
              <a:gdLst/>
              <a:ahLst/>
              <a:cxnLst/>
              <a:rect l="l" t="t" r="r" b="b"/>
              <a:pathLst>
                <a:path w="21512657" h="2805938">
                  <a:moveTo>
                    <a:pt x="0" y="61595"/>
                  </a:moveTo>
                  <a:cubicBezTo>
                    <a:pt x="0" y="27559"/>
                    <a:pt x="27559" y="0"/>
                    <a:pt x="61595" y="0"/>
                  </a:cubicBezTo>
                  <a:lnTo>
                    <a:pt x="21451063" y="0"/>
                  </a:lnTo>
                  <a:cubicBezTo>
                    <a:pt x="21485099" y="0"/>
                    <a:pt x="21512657" y="27559"/>
                    <a:pt x="21512657" y="61595"/>
                  </a:cubicBezTo>
                  <a:lnTo>
                    <a:pt x="21512657" y="2744343"/>
                  </a:lnTo>
                  <a:cubicBezTo>
                    <a:pt x="21512657" y="2778379"/>
                    <a:pt x="21485099" y="2805938"/>
                    <a:pt x="21451063" y="2805938"/>
                  </a:cubicBezTo>
                  <a:lnTo>
                    <a:pt x="61595" y="2805938"/>
                  </a:lnTo>
                  <a:cubicBezTo>
                    <a:pt x="27559" y="2805938"/>
                    <a:pt x="0" y="2778379"/>
                    <a:pt x="0" y="2744343"/>
                  </a:cubicBezTo>
                  <a:close/>
                </a:path>
              </a:pathLst>
            </a:custGeom>
            <a:solidFill>
              <a:srgbClr val="F2EEEE"/>
            </a:solidFill>
            <a:ln w="12700">
              <a:solidFill>
                <a:srgbClr val="000000"/>
              </a:solidFill>
            </a:ln>
          </p:spPr>
        </p:sp>
      </p:grpSp>
      <p:grpSp>
        <p:nvGrpSpPr>
          <p:cNvPr id="10" name="Group 10"/>
          <p:cNvGrpSpPr/>
          <p:nvPr/>
        </p:nvGrpSpPr>
        <p:grpSpPr>
          <a:xfrm>
            <a:off x="1076771" y="2743795"/>
            <a:ext cx="5378054" cy="1052215"/>
            <a:chOff x="0" y="0"/>
            <a:chExt cx="7170738" cy="1402953"/>
          </a:xfrm>
        </p:grpSpPr>
        <p:sp>
          <p:nvSpPr>
            <p:cNvPr id="11" name="Freeform 11"/>
            <p:cNvSpPr/>
            <p:nvPr/>
          </p:nvSpPr>
          <p:spPr>
            <a:xfrm>
              <a:off x="0" y="0"/>
              <a:ext cx="7170801" cy="1402969"/>
            </a:xfrm>
            <a:custGeom>
              <a:avLst/>
              <a:gdLst/>
              <a:ahLst/>
              <a:cxnLst/>
              <a:rect l="l" t="t" r="r" b="b"/>
              <a:pathLst>
                <a:path w="7170801" h="1402969">
                  <a:moveTo>
                    <a:pt x="0" y="61595"/>
                  </a:moveTo>
                  <a:cubicBezTo>
                    <a:pt x="0" y="27559"/>
                    <a:pt x="27559" y="0"/>
                    <a:pt x="61595" y="0"/>
                  </a:cubicBezTo>
                  <a:lnTo>
                    <a:pt x="7109206" y="0"/>
                  </a:lnTo>
                  <a:cubicBezTo>
                    <a:pt x="7143242" y="0"/>
                    <a:pt x="7170801" y="27559"/>
                    <a:pt x="7170801" y="61595"/>
                  </a:cubicBezTo>
                  <a:lnTo>
                    <a:pt x="7170801" y="1341374"/>
                  </a:lnTo>
                  <a:cubicBezTo>
                    <a:pt x="7170801" y="1375410"/>
                    <a:pt x="7143242" y="1402969"/>
                    <a:pt x="7109206" y="1402969"/>
                  </a:cubicBezTo>
                  <a:lnTo>
                    <a:pt x="61595" y="1402969"/>
                  </a:lnTo>
                  <a:cubicBezTo>
                    <a:pt x="27559" y="1402969"/>
                    <a:pt x="0" y="1375410"/>
                    <a:pt x="0" y="1341374"/>
                  </a:cubicBezTo>
                  <a:close/>
                </a:path>
              </a:pathLst>
            </a:custGeom>
            <a:solidFill>
              <a:srgbClr val="F2EEEE"/>
            </a:solidFill>
            <a:ln w="12700">
              <a:solidFill>
                <a:srgbClr val="000000"/>
              </a:solidFill>
            </a:ln>
          </p:spPr>
        </p:sp>
      </p:grpSp>
      <p:sp>
        <p:nvSpPr>
          <p:cNvPr id="12" name="TextBox 12"/>
          <p:cNvSpPr txBox="1"/>
          <p:nvPr/>
        </p:nvSpPr>
        <p:spPr>
          <a:xfrm>
            <a:off x="1384399" y="3032372"/>
            <a:ext cx="3496419" cy="456010"/>
          </a:xfrm>
          <a:prstGeom prst="rect">
            <a:avLst/>
          </a:prstGeom>
        </p:spPr>
        <p:txBody>
          <a:bodyPr lIns="0" tIns="0" rIns="0" bIns="0" rtlCol="0" anchor="t">
            <a:spAutoFit/>
          </a:bodyPr>
          <a:lstStyle/>
          <a:p>
            <a:pPr algn="l">
              <a:lnSpc>
                <a:spcPts val="3435"/>
              </a:lnSpc>
            </a:pPr>
            <a:r>
              <a:rPr lang="en-US" sz="2750" b="1">
                <a:solidFill>
                  <a:srgbClr val="3D3838"/>
                </a:solidFill>
                <a:latin typeface="Montserrat Bold" panose="00000800000000000000"/>
                <a:ea typeface="Montserrat Bold" panose="00000800000000000000"/>
                <a:cs typeface="Montserrat Bold" panose="00000800000000000000"/>
                <a:sym typeface="Montserrat Bold" panose="00000800000000000000"/>
              </a:rPr>
              <a:t>Scope</a:t>
            </a:r>
            <a:endParaRPr lang="en-US" sz="275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13" name="Group 13"/>
          <p:cNvGrpSpPr/>
          <p:nvPr/>
        </p:nvGrpSpPr>
        <p:grpSpPr>
          <a:xfrm>
            <a:off x="6454825" y="2743795"/>
            <a:ext cx="5378203" cy="1052215"/>
            <a:chOff x="0" y="0"/>
            <a:chExt cx="7170937" cy="1402953"/>
          </a:xfrm>
        </p:grpSpPr>
        <p:sp>
          <p:nvSpPr>
            <p:cNvPr id="14" name="Freeform 14"/>
            <p:cNvSpPr/>
            <p:nvPr/>
          </p:nvSpPr>
          <p:spPr>
            <a:xfrm>
              <a:off x="0" y="0"/>
              <a:ext cx="7170928" cy="1402969"/>
            </a:xfrm>
            <a:custGeom>
              <a:avLst/>
              <a:gdLst/>
              <a:ahLst/>
              <a:cxnLst/>
              <a:rect l="l" t="t" r="r" b="b"/>
              <a:pathLst>
                <a:path w="7170928" h="1402969">
                  <a:moveTo>
                    <a:pt x="0" y="0"/>
                  </a:moveTo>
                  <a:lnTo>
                    <a:pt x="7170928" y="0"/>
                  </a:lnTo>
                  <a:lnTo>
                    <a:pt x="7170928" y="1402969"/>
                  </a:lnTo>
                  <a:lnTo>
                    <a:pt x="0" y="1402969"/>
                  </a:lnTo>
                  <a:close/>
                </a:path>
              </a:pathLst>
            </a:custGeom>
            <a:solidFill>
              <a:srgbClr val="F2EEEE"/>
            </a:solidFill>
            <a:ln w="12700">
              <a:solidFill>
                <a:srgbClr val="000000"/>
              </a:solidFill>
            </a:ln>
          </p:spPr>
        </p:sp>
      </p:grpSp>
      <p:grpSp>
        <p:nvGrpSpPr>
          <p:cNvPr id="15" name="Group 15"/>
          <p:cNvGrpSpPr/>
          <p:nvPr/>
        </p:nvGrpSpPr>
        <p:grpSpPr>
          <a:xfrm>
            <a:off x="6454825" y="2743795"/>
            <a:ext cx="38100" cy="1052215"/>
            <a:chOff x="0" y="0"/>
            <a:chExt cx="50800" cy="1402953"/>
          </a:xfrm>
        </p:grpSpPr>
        <p:sp>
          <p:nvSpPr>
            <p:cNvPr id="16" name="Freeform 16"/>
            <p:cNvSpPr/>
            <p:nvPr/>
          </p:nvSpPr>
          <p:spPr>
            <a:xfrm>
              <a:off x="0" y="0"/>
              <a:ext cx="50800" cy="1402969"/>
            </a:xfrm>
            <a:custGeom>
              <a:avLst/>
              <a:gdLst/>
              <a:ahLst/>
              <a:cxnLst/>
              <a:rect l="l" t="t" r="r" b="b"/>
              <a:pathLst>
                <a:path w="50800" h="1402969">
                  <a:moveTo>
                    <a:pt x="0" y="25400"/>
                  </a:moveTo>
                  <a:cubicBezTo>
                    <a:pt x="0" y="11430"/>
                    <a:pt x="11430" y="0"/>
                    <a:pt x="25400" y="0"/>
                  </a:cubicBezTo>
                  <a:cubicBezTo>
                    <a:pt x="39370" y="0"/>
                    <a:pt x="50800" y="11430"/>
                    <a:pt x="50800" y="25400"/>
                  </a:cubicBezTo>
                  <a:lnTo>
                    <a:pt x="50800" y="1377569"/>
                  </a:lnTo>
                  <a:cubicBezTo>
                    <a:pt x="50800" y="1391539"/>
                    <a:pt x="39370" y="1402969"/>
                    <a:pt x="25400" y="1402969"/>
                  </a:cubicBezTo>
                  <a:cubicBezTo>
                    <a:pt x="11430" y="1402969"/>
                    <a:pt x="0" y="1391539"/>
                    <a:pt x="0" y="1377569"/>
                  </a:cubicBezTo>
                  <a:close/>
                </a:path>
              </a:pathLst>
            </a:custGeom>
            <a:solidFill>
              <a:srgbClr val="D8D4D4"/>
            </a:solidFill>
            <a:ln w="12700">
              <a:solidFill>
                <a:srgbClr val="000000"/>
              </a:solidFill>
            </a:ln>
          </p:spPr>
        </p:sp>
      </p:grpSp>
      <p:sp>
        <p:nvSpPr>
          <p:cNvPr id="17" name="TextBox 17"/>
          <p:cNvSpPr txBox="1"/>
          <p:nvPr/>
        </p:nvSpPr>
        <p:spPr>
          <a:xfrm>
            <a:off x="7223969" y="3032372"/>
            <a:ext cx="3496419" cy="456010"/>
          </a:xfrm>
          <a:prstGeom prst="rect">
            <a:avLst/>
          </a:prstGeom>
        </p:spPr>
        <p:txBody>
          <a:bodyPr lIns="0" tIns="0" rIns="0" bIns="0" rtlCol="0" anchor="t">
            <a:spAutoFit/>
          </a:bodyPr>
          <a:lstStyle/>
          <a:p>
            <a:pPr algn="l">
              <a:lnSpc>
                <a:spcPts val="3435"/>
              </a:lnSpc>
            </a:pPr>
            <a:r>
              <a:rPr lang="en-US" sz="2750" b="1">
                <a:solidFill>
                  <a:srgbClr val="3D3838"/>
                </a:solidFill>
                <a:latin typeface="Montserrat Bold" panose="00000800000000000000"/>
                <a:ea typeface="Montserrat Bold" panose="00000800000000000000"/>
                <a:cs typeface="Montserrat Bold" panose="00000800000000000000"/>
                <a:sym typeface="Montserrat Bold" panose="00000800000000000000"/>
              </a:rPr>
              <a:t>Time</a:t>
            </a:r>
            <a:endParaRPr lang="en-US" sz="275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18" name="Group 18"/>
          <p:cNvGrpSpPr/>
          <p:nvPr/>
        </p:nvGrpSpPr>
        <p:grpSpPr>
          <a:xfrm>
            <a:off x="6051202" y="2866281"/>
            <a:ext cx="807244" cy="807244"/>
            <a:chOff x="0" y="0"/>
            <a:chExt cx="1076325" cy="1076325"/>
          </a:xfrm>
        </p:grpSpPr>
        <p:sp>
          <p:nvSpPr>
            <p:cNvPr id="19" name="Freeform 19"/>
            <p:cNvSpPr/>
            <p:nvPr/>
          </p:nvSpPr>
          <p:spPr>
            <a:xfrm>
              <a:off x="25400" y="25400"/>
              <a:ext cx="1025525" cy="1025525"/>
            </a:xfrm>
            <a:custGeom>
              <a:avLst/>
              <a:gdLst/>
              <a:ahLst/>
              <a:cxnLst/>
              <a:rect l="l" t="t" r="r" b="b"/>
              <a:pathLst>
                <a:path w="1025525" h="1025525">
                  <a:moveTo>
                    <a:pt x="0" y="61595"/>
                  </a:moveTo>
                  <a:cubicBezTo>
                    <a:pt x="0" y="27559"/>
                    <a:pt x="27559" y="0"/>
                    <a:pt x="61595" y="0"/>
                  </a:cubicBezTo>
                  <a:lnTo>
                    <a:pt x="963930" y="0"/>
                  </a:lnTo>
                  <a:cubicBezTo>
                    <a:pt x="997966" y="0"/>
                    <a:pt x="1025525" y="27559"/>
                    <a:pt x="1025525" y="61595"/>
                  </a:cubicBezTo>
                  <a:lnTo>
                    <a:pt x="1025525" y="963930"/>
                  </a:lnTo>
                  <a:cubicBezTo>
                    <a:pt x="1025525" y="997966"/>
                    <a:pt x="997966" y="1025525"/>
                    <a:pt x="963930" y="1025525"/>
                  </a:cubicBezTo>
                  <a:lnTo>
                    <a:pt x="61595" y="1025525"/>
                  </a:lnTo>
                  <a:cubicBezTo>
                    <a:pt x="27559" y="1025525"/>
                    <a:pt x="0" y="997966"/>
                    <a:pt x="0" y="963930"/>
                  </a:cubicBezTo>
                  <a:close/>
                </a:path>
              </a:pathLst>
            </a:custGeom>
            <a:solidFill>
              <a:srgbClr val="FFFFFF"/>
            </a:solidFill>
            <a:ln w="12700">
              <a:solidFill>
                <a:srgbClr val="000000"/>
              </a:solidFill>
            </a:ln>
          </p:spPr>
        </p:sp>
        <p:sp>
          <p:nvSpPr>
            <p:cNvPr id="20" name="Freeform 20"/>
            <p:cNvSpPr/>
            <p:nvPr/>
          </p:nvSpPr>
          <p:spPr>
            <a:xfrm>
              <a:off x="0" y="0"/>
              <a:ext cx="1076325" cy="1076325"/>
            </a:xfrm>
            <a:custGeom>
              <a:avLst/>
              <a:gdLst/>
              <a:ahLst/>
              <a:cxnLst/>
              <a:rect l="l" t="t" r="r" b="b"/>
              <a:pathLst>
                <a:path w="1076325" h="1076325">
                  <a:moveTo>
                    <a:pt x="0" y="86995"/>
                  </a:moveTo>
                  <a:cubicBezTo>
                    <a:pt x="0" y="38862"/>
                    <a:pt x="38862" y="0"/>
                    <a:pt x="86995" y="0"/>
                  </a:cubicBezTo>
                  <a:lnTo>
                    <a:pt x="989330" y="0"/>
                  </a:lnTo>
                  <a:lnTo>
                    <a:pt x="989330" y="25400"/>
                  </a:lnTo>
                  <a:lnTo>
                    <a:pt x="989330" y="0"/>
                  </a:lnTo>
                  <a:cubicBezTo>
                    <a:pt x="1037336" y="0"/>
                    <a:pt x="1076325" y="38862"/>
                    <a:pt x="1076325" y="86995"/>
                  </a:cubicBezTo>
                  <a:lnTo>
                    <a:pt x="1050925" y="86995"/>
                  </a:lnTo>
                  <a:lnTo>
                    <a:pt x="1076325" y="86995"/>
                  </a:lnTo>
                  <a:lnTo>
                    <a:pt x="1076325" y="989330"/>
                  </a:lnTo>
                  <a:lnTo>
                    <a:pt x="1050925" y="989330"/>
                  </a:lnTo>
                  <a:lnTo>
                    <a:pt x="1076325" y="989330"/>
                  </a:lnTo>
                  <a:cubicBezTo>
                    <a:pt x="1076325" y="1037336"/>
                    <a:pt x="1037463" y="1076325"/>
                    <a:pt x="989330" y="1076325"/>
                  </a:cubicBezTo>
                  <a:lnTo>
                    <a:pt x="989330" y="1050925"/>
                  </a:lnTo>
                  <a:lnTo>
                    <a:pt x="989330" y="1076325"/>
                  </a:lnTo>
                  <a:lnTo>
                    <a:pt x="86995" y="1076325"/>
                  </a:lnTo>
                  <a:lnTo>
                    <a:pt x="86995" y="1050925"/>
                  </a:lnTo>
                  <a:lnTo>
                    <a:pt x="86995" y="1076325"/>
                  </a:lnTo>
                  <a:cubicBezTo>
                    <a:pt x="38862" y="1076325"/>
                    <a:pt x="0" y="1037463"/>
                    <a:pt x="0" y="989330"/>
                  </a:cubicBezTo>
                  <a:lnTo>
                    <a:pt x="0" y="86995"/>
                  </a:lnTo>
                  <a:lnTo>
                    <a:pt x="25400" y="86995"/>
                  </a:lnTo>
                  <a:lnTo>
                    <a:pt x="0" y="86995"/>
                  </a:lnTo>
                  <a:moveTo>
                    <a:pt x="50800" y="86995"/>
                  </a:moveTo>
                  <a:lnTo>
                    <a:pt x="50800" y="989330"/>
                  </a:lnTo>
                  <a:lnTo>
                    <a:pt x="25400" y="989330"/>
                  </a:lnTo>
                  <a:lnTo>
                    <a:pt x="50800" y="989330"/>
                  </a:lnTo>
                  <a:cubicBezTo>
                    <a:pt x="50800" y="1009269"/>
                    <a:pt x="66929" y="1025525"/>
                    <a:pt x="86995" y="1025525"/>
                  </a:cubicBezTo>
                  <a:lnTo>
                    <a:pt x="989330" y="1025525"/>
                  </a:lnTo>
                  <a:cubicBezTo>
                    <a:pt x="1009269" y="1025525"/>
                    <a:pt x="1025525" y="1009396"/>
                    <a:pt x="1025525" y="989330"/>
                  </a:cubicBezTo>
                  <a:lnTo>
                    <a:pt x="1025525" y="86995"/>
                  </a:lnTo>
                  <a:cubicBezTo>
                    <a:pt x="1025525" y="66929"/>
                    <a:pt x="1009396" y="50800"/>
                    <a:pt x="989330" y="50800"/>
                  </a:cubicBezTo>
                  <a:lnTo>
                    <a:pt x="86995" y="50800"/>
                  </a:lnTo>
                  <a:lnTo>
                    <a:pt x="86995" y="25400"/>
                  </a:lnTo>
                  <a:lnTo>
                    <a:pt x="86995" y="50800"/>
                  </a:lnTo>
                  <a:cubicBezTo>
                    <a:pt x="66929" y="50800"/>
                    <a:pt x="50800" y="66929"/>
                    <a:pt x="50800" y="86995"/>
                  </a:cubicBezTo>
                  <a:close/>
                </a:path>
              </a:pathLst>
            </a:custGeom>
            <a:solidFill>
              <a:srgbClr val="D8D4D4"/>
            </a:solidFill>
            <a:ln w="12700">
              <a:solidFill>
                <a:srgbClr val="000000"/>
              </a:solidFill>
            </a:ln>
          </p:spPr>
        </p:sp>
      </p:grpSp>
      <p:sp>
        <p:nvSpPr>
          <p:cNvPr id="21" name="Freeform 21" descr="preencoded.png"/>
          <p:cNvSpPr/>
          <p:nvPr/>
        </p:nvSpPr>
        <p:spPr>
          <a:xfrm>
            <a:off x="6262539" y="3077616"/>
            <a:ext cx="384572" cy="384572"/>
          </a:xfrm>
          <a:custGeom>
            <a:avLst/>
            <a:gdLst/>
            <a:ahLst/>
            <a:cxnLst/>
            <a:rect l="l" t="t" r="r" b="b"/>
            <a:pathLst>
              <a:path w="384572" h="384572">
                <a:moveTo>
                  <a:pt x="0" y="0"/>
                </a:moveTo>
                <a:lnTo>
                  <a:pt x="384572" y="0"/>
                </a:lnTo>
                <a:lnTo>
                  <a:pt x="384572" y="384573"/>
                </a:lnTo>
                <a:lnTo>
                  <a:pt x="0" y="384573"/>
                </a:lnTo>
                <a:lnTo>
                  <a:pt x="0" y="0"/>
                </a:lnTo>
                <a:close/>
              </a:path>
            </a:pathLst>
          </a:custGeom>
          <a:blipFill>
            <a:blip r:embed="rId1">
              <a:extLst>
                <a:ext uri="{96DAC541-7B7A-43D3-8B79-37D633B846F1}">
                  <asvg:svgBlip xmlns:asvg="http://schemas.microsoft.com/office/drawing/2016/SVG/main" r:embed="rId2"/>
                </a:ext>
              </a:extLst>
            </a:blip>
            <a:stretch>
              <a:fillRect l="-1219" r="-1219"/>
            </a:stretch>
          </a:blipFill>
        </p:spPr>
      </p:sp>
      <p:grpSp>
        <p:nvGrpSpPr>
          <p:cNvPr id="22" name="Group 22"/>
          <p:cNvGrpSpPr/>
          <p:nvPr/>
        </p:nvGrpSpPr>
        <p:grpSpPr>
          <a:xfrm>
            <a:off x="11833026" y="2743795"/>
            <a:ext cx="5378202" cy="1052215"/>
            <a:chOff x="0" y="0"/>
            <a:chExt cx="7170937" cy="1402953"/>
          </a:xfrm>
        </p:grpSpPr>
        <p:sp>
          <p:nvSpPr>
            <p:cNvPr id="23" name="Freeform 23"/>
            <p:cNvSpPr/>
            <p:nvPr/>
          </p:nvSpPr>
          <p:spPr>
            <a:xfrm>
              <a:off x="0" y="0"/>
              <a:ext cx="7170928" cy="1402969"/>
            </a:xfrm>
            <a:custGeom>
              <a:avLst/>
              <a:gdLst/>
              <a:ahLst/>
              <a:cxnLst/>
              <a:rect l="l" t="t" r="r" b="b"/>
              <a:pathLst>
                <a:path w="7170928" h="1402969">
                  <a:moveTo>
                    <a:pt x="0" y="0"/>
                  </a:moveTo>
                  <a:lnTo>
                    <a:pt x="7170928" y="0"/>
                  </a:lnTo>
                  <a:lnTo>
                    <a:pt x="7170928" y="1402969"/>
                  </a:lnTo>
                  <a:lnTo>
                    <a:pt x="0" y="1402969"/>
                  </a:lnTo>
                  <a:close/>
                </a:path>
              </a:pathLst>
            </a:custGeom>
            <a:solidFill>
              <a:srgbClr val="F2EEEE"/>
            </a:solidFill>
            <a:ln w="12700">
              <a:solidFill>
                <a:srgbClr val="000000"/>
              </a:solidFill>
            </a:ln>
          </p:spPr>
        </p:sp>
      </p:grpSp>
      <p:grpSp>
        <p:nvGrpSpPr>
          <p:cNvPr id="24" name="Group 24"/>
          <p:cNvGrpSpPr/>
          <p:nvPr/>
        </p:nvGrpSpPr>
        <p:grpSpPr>
          <a:xfrm>
            <a:off x="11833026" y="2743795"/>
            <a:ext cx="38100" cy="1052215"/>
            <a:chOff x="0" y="0"/>
            <a:chExt cx="50800" cy="1402953"/>
          </a:xfrm>
        </p:grpSpPr>
        <p:sp>
          <p:nvSpPr>
            <p:cNvPr id="25" name="Freeform 25"/>
            <p:cNvSpPr/>
            <p:nvPr/>
          </p:nvSpPr>
          <p:spPr>
            <a:xfrm>
              <a:off x="0" y="0"/>
              <a:ext cx="50800" cy="1402969"/>
            </a:xfrm>
            <a:custGeom>
              <a:avLst/>
              <a:gdLst/>
              <a:ahLst/>
              <a:cxnLst/>
              <a:rect l="l" t="t" r="r" b="b"/>
              <a:pathLst>
                <a:path w="50800" h="1402969">
                  <a:moveTo>
                    <a:pt x="0" y="25400"/>
                  </a:moveTo>
                  <a:cubicBezTo>
                    <a:pt x="0" y="11430"/>
                    <a:pt x="11430" y="0"/>
                    <a:pt x="25400" y="0"/>
                  </a:cubicBezTo>
                  <a:cubicBezTo>
                    <a:pt x="39370" y="0"/>
                    <a:pt x="50800" y="11430"/>
                    <a:pt x="50800" y="25400"/>
                  </a:cubicBezTo>
                  <a:lnTo>
                    <a:pt x="50800" y="1377569"/>
                  </a:lnTo>
                  <a:cubicBezTo>
                    <a:pt x="50800" y="1391539"/>
                    <a:pt x="39370" y="1402969"/>
                    <a:pt x="25400" y="1402969"/>
                  </a:cubicBezTo>
                  <a:cubicBezTo>
                    <a:pt x="11430" y="1402969"/>
                    <a:pt x="0" y="1391539"/>
                    <a:pt x="0" y="1377569"/>
                  </a:cubicBezTo>
                  <a:close/>
                </a:path>
              </a:pathLst>
            </a:custGeom>
            <a:solidFill>
              <a:srgbClr val="D8D4D4"/>
            </a:solidFill>
            <a:ln w="12700">
              <a:solidFill>
                <a:srgbClr val="000000"/>
              </a:solidFill>
            </a:ln>
          </p:spPr>
        </p:sp>
      </p:grpSp>
      <p:sp>
        <p:nvSpPr>
          <p:cNvPr id="26" name="TextBox 26"/>
          <p:cNvSpPr txBox="1"/>
          <p:nvPr/>
        </p:nvSpPr>
        <p:spPr>
          <a:xfrm>
            <a:off x="12602170" y="3032372"/>
            <a:ext cx="3496419" cy="456010"/>
          </a:xfrm>
          <a:prstGeom prst="rect">
            <a:avLst/>
          </a:prstGeom>
        </p:spPr>
        <p:txBody>
          <a:bodyPr lIns="0" tIns="0" rIns="0" bIns="0" rtlCol="0" anchor="t">
            <a:spAutoFit/>
          </a:bodyPr>
          <a:lstStyle/>
          <a:p>
            <a:pPr algn="l">
              <a:lnSpc>
                <a:spcPts val="3435"/>
              </a:lnSpc>
            </a:pPr>
            <a:r>
              <a:rPr lang="en-US" sz="2750" b="1">
                <a:solidFill>
                  <a:srgbClr val="3D3838"/>
                </a:solidFill>
                <a:latin typeface="Montserrat Bold" panose="00000800000000000000"/>
                <a:ea typeface="Montserrat Bold" panose="00000800000000000000"/>
                <a:cs typeface="Montserrat Bold" panose="00000800000000000000"/>
                <a:sym typeface="Montserrat Bold" panose="00000800000000000000"/>
              </a:rPr>
              <a:t>Costs</a:t>
            </a:r>
            <a:endParaRPr lang="en-US" sz="275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27" name="Group 27"/>
          <p:cNvGrpSpPr/>
          <p:nvPr/>
        </p:nvGrpSpPr>
        <p:grpSpPr>
          <a:xfrm>
            <a:off x="11429405" y="2866281"/>
            <a:ext cx="807244" cy="807244"/>
            <a:chOff x="0" y="0"/>
            <a:chExt cx="1076325" cy="1076325"/>
          </a:xfrm>
        </p:grpSpPr>
        <p:sp>
          <p:nvSpPr>
            <p:cNvPr id="28" name="Freeform 28"/>
            <p:cNvSpPr/>
            <p:nvPr/>
          </p:nvSpPr>
          <p:spPr>
            <a:xfrm>
              <a:off x="25400" y="25400"/>
              <a:ext cx="1025525" cy="1025525"/>
            </a:xfrm>
            <a:custGeom>
              <a:avLst/>
              <a:gdLst/>
              <a:ahLst/>
              <a:cxnLst/>
              <a:rect l="l" t="t" r="r" b="b"/>
              <a:pathLst>
                <a:path w="1025525" h="1025525">
                  <a:moveTo>
                    <a:pt x="0" y="61595"/>
                  </a:moveTo>
                  <a:cubicBezTo>
                    <a:pt x="0" y="27559"/>
                    <a:pt x="27559" y="0"/>
                    <a:pt x="61595" y="0"/>
                  </a:cubicBezTo>
                  <a:lnTo>
                    <a:pt x="963930" y="0"/>
                  </a:lnTo>
                  <a:cubicBezTo>
                    <a:pt x="997966" y="0"/>
                    <a:pt x="1025525" y="27559"/>
                    <a:pt x="1025525" y="61595"/>
                  </a:cubicBezTo>
                  <a:lnTo>
                    <a:pt x="1025525" y="963930"/>
                  </a:lnTo>
                  <a:cubicBezTo>
                    <a:pt x="1025525" y="997966"/>
                    <a:pt x="997966" y="1025525"/>
                    <a:pt x="963930" y="1025525"/>
                  </a:cubicBezTo>
                  <a:lnTo>
                    <a:pt x="61595" y="1025525"/>
                  </a:lnTo>
                  <a:cubicBezTo>
                    <a:pt x="27559" y="1025525"/>
                    <a:pt x="0" y="997966"/>
                    <a:pt x="0" y="963930"/>
                  </a:cubicBezTo>
                  <a:close/>
                </a:path>
              </a:pathLst>
            </a:custGeom>
            <a:solidFill>
              <a:srgbClr val="FFFFFF"/>
            </a:solidFill>
            <a:ln w="12700">
              <a:solidFill>
                <a:srgbClr val="000000"/>
              </a:solidFill>
            </a:ln>
          </p:spPr>
        </p:sp>
        <p:sp>
          <p:nvSpPr>
            <p:cNvPr id="29" name="Freeform 29"/>
            <p:cNvSpPr/>
            <p:nvPr/>
          </p:nvSpPr>
          <p:spPr>
            <a:xfrm>
              <a:off x="0" y="0"/>
              <a:ext cx="1076325" cy="1076325"/>
            </a:xfrm>
            <a:custGeom>
              <a:avLst/>
              <a:gdLst/>
              <a:ahLst/>
              <a:cxnLst/>
              <a:rect l="l" t="t" r="r" b="b"/>
              <a:pathLst>
                <a:path w="1076325" h="1076325">
                  <a:moveTo>
                    <a:pt x="0" y="86995"/>
                  </a:moveTo>
                  <a:cubicBezTo>
                    <a:pt x="0" y="38862"/>
                    <a:pt x="38862" y="0"/>
                    <a:pt x="86995" y="0"/>
                  </a:cubicBezTo>
                  <a:lnTo>
                    <a:pt x="989330" y="0"/>
                  </a:lnTo>
                  <a:lnTo>
                    <a:pt x="989330" y="25400"/>
                  </a:lnTo>
                  <a:lnTo>
                    <a:pt x="989330" y="0"/>
                  </a:lnTo>
                  <a:cubicBezTo>
                    <a:pt x="1037336" y="0"/>
                    <a:pt x="1076325" y="38862"/>
                    <a:pt x="1076325" y="86995"/>
                  </a:cubicBezTo>
                  <a:lnTo>
                    <a:pt x="1050925" y="86995"/>
                  </a:lnTo>
                  <a:lnTo>
                    <a:pt x="1076325" y="86995"/>
                  </a:lnTo>
                  <a:lnTo>
                    <a:pt x="1076325" y="989330"/>
                  </a:lnTo>
                  <a:lnTo>
                    <a:pt x="1050925" y="989330"/>
                  </a:lnTo>
                  <a:lnTo>
                    <a:pt x="1076325" y="989330"/>
                  </a:lnTo>
                  <a:cubicBezTo>
                    <a:pt x="1076325" y="1037336"/>
                    <a:pt x="1037463" y="1076325"/>
                    <a:pt x="989330" y="1076325"/>
                  </a:cubicBezTo>
                  <a:lnTo>
                    <a:pt x="989330" y="1050925"/>
                  </a:lnTo>
                  <a:lnTo>
                    <a:pt x="989330" y="1076325"/>
                  </a:lnTo>
                  <a:lnTo>
                    <a:pt x="86995" y="1076325"/>
                  </a:lnTo>
                  <a:lnTo>
                    <a:pt x="86995" y="1050925"/>
                  </a:lnTo>
                  <a:lnTo>
                    <a:pt x="86995" y="1076325"/>
                  </a:lnTo>
                  <a:cubicBezTo>
                    <a:pt x="38862" y="1076325"/>
                    <a:pt x="0" y="1037463"/>
                    <a:pt x="0" y="989330"/>
                  </a:cubicBezTo>
                  <a:lnTo>
                    <a:pt x="0" y="86995"/>
                  </a:lnTo>
                  <a:lnTo>
                    <a:pt x="25400" y="86995"/>
                  </a:lnTo>
                  <a:lnTo>
                    <a:pt x="0" y="86995"/>
                  </a:lnTo>
                  <a:moveTo>
                    <a:pt x="50800" y="86995"/>
                  </a:moveTo>
                  <a:lnTo>
                    <a:pt x="50800" y="989330"/>
                  </a:lnTo>
                  <a:lnTo>
                    <a:pt x="25400" y="989330"/>
                  </a:lnTo>
                  <a:lnTo>
                    <a:pt x="50800" y="989330"/>
                  </a:lnTo>
                  <a:cubicBezTo>
                    <a:pt x="50800" y="1009269"/>
                    <a:pt x="66929" y="1025525"/>
                    <a:pt x="86995" y="1025525"/>
                  </a:cubicBezTo>
                  <a:lnTo>
                    <a:pt x="989330" y="1025525"/>
                  </a:lnTo>
                  <a:cubicBezTo>
                    <a:pt x="1009269" y="1025525"/>
                    <a:pt x="1025525" y="1009396"/>
                    <a:pt x="1025525" y="989330"/>
                  </a:cubicBezTo>
                  <a:lnTo>
                    <a:pt x="1025525" y="86995"/>
                  </a:lnTo>
                  <a:cubicBezTo>
                    <a:pt x="1025525" y="66929"/>
                    <a:pt x="1009396" y="50800"/>
                    <a:pt x="989330" y="50800"/>
                  </a:cubicBezTo>
                  <a:lnTo>
                    <a:pt x="86995" y="50800"/>
                  </a:lnTo>
                  <a:lnTo>
                    <a:pt x="86995" y="25400"/>
                  </a:lnTo>
                  <a:lnTo>
                    <a:pt x="86995" y="50800"/>
                  </a:lnTo>
                  <a:cubicBezTo>
                    <a:pt x="66929" y="50800"/>
                    <a:pt x="50800" y="66929"/>
                    <a:pt x="50800" y="86995"/>
                  </a:cubicBezTo>
                  <a:close/>
                </a:path>
              </a:pathLst>
            </a:custGeom>
            <a:solidFill>
              <a:srgbClr val="D8D4D4"/>
            </a:solidFill>
            <a:ln w="12700">
              <a:solidFill>
                <a:srgbClr val="000000"/>
              </a:solidFill>
            </a:ln>
          </p:spPr>
        </p:sp>
      </p:grpSp>
      <p:sp>
        <p:nvSpPr>
          <p:cNvPr id="30" name="Freeform 30" descr="preencoded.png"/>
          <p:cNvSpPr/>
          <p:nvPr/>
        </p:nvSpPr>
        <p:spPr>
          <a:xfrm>
            <a:off x="11640741" y="3077616"/>
            <a:ext cx="384573" cy="384572"/>
          </a:xfrm>
          <a:custGeom>
            <a:avLst/>
            <a:gdLst/>
            <a:ahLst/>
            <a:cxnLst/>
            <a:rect l="l" t="t" r="r" b="b"/>
            <a:pathLst>
              <a:path w="384573" h="384572">
                <a:moveTo>
                  <a:pt x="0" y="0"/>
                </a:moveTo>
                <a:lnTo>
                  <a:pt x="384573" y="0"/>
                </a:lnTo>
                <a:lnTo>
                  <a:pt x="384573" y="384573"/>
                </a:lnTo>
                <a:lnTo>
                  <a:pt x="0" y="3845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1" name="Group 31"/>
          <p:cNvGrpSpPr/>
          <p:nvPr/>
        </p:nvGrpSpPr>
        <p:grpSpPr>
          <a:xfrm>
            <a:off x="1076771" y="3796010"/>
            <a:ext cx="8067229" cy="1052215"/>
            <a:chOff x="0" y="0"/>
            <a:chExt cx="10756305" cy="1402953"/>
          </a:xfrm>
        </p:grpSpPr>
        <p:sp>
          <p:nvSpPr>
            <p:cNvPr id="32" name="Freeform 32"/>
            <p:cNvSpPr/>
            <p:nvPr/>
          </p:nvSpPr>
          <p:spPr>
            <a:xfrm>
              <a:off x="0" y="0"/>
              <a:ext cx="10756265" cy="1402969"/>
            </a:xfrm>
            <a:custGeom>
              <a:avLst/>
              <a:gdLst/>
              <a:ahLst/>
              <a:cxnLst/>
              <a:rect l="l" t="t" r="r" b="b"/>
              <a:pathLst>
                <a:path w="10756265" h="1402969">
                  <a:moveTo>
                    <a:pt x="0" y="0"/>
                  </a:moveTo>
                  <a:lnTo>
                    <a:pt x="10756265" y="0"/>
                  </a:lnTo>
                  <a:lnTo>
                    <a:pt x="10756265" y="1402969"/>
                  </a:lnTo>
                  <a:lnTo>
                    <a:pt x="0" y="1402969"/>
                  </a:lnTo>
                  <a:close/>
                </a:path>
              </a:pathLst>
            </a:custGeom>
            <a:solidFill>
              <a:srgbClr val="F2EEEE"/>
            </a:solidFill>
            <a:ln w="12700">
              <a:solidFill>
                <a:srgbClr val="000000"/>
              </a:solidFill>
            </a:ln>
          </p:spPr>
        </p:sp>
      </p:grpSp>
      <p:grpSp>
        <p:nvGrpSpPr>
          <p:cNvPr id="33" name="Group 33"/>
          <p:cNvGrpSpPr/>
          <p:nvPr/>
        </p:nvGrpSpPr>
        <p:grpSpPr>
          <a:xfrm>
            <a:off x="1076771" y="3796010"/>
            <a:ext cx="8067229" cy="38100"/>
            <a:chOff x="0" y="0"/>
            <a:chExt cx="10756305" cy="50800"/>
          </a:xfrm>
        </p:grpSpPr>
        <p:sp>
          <p:nvSpPr>
            <p:cNvPr id="34" name="Freeform 34"/>
            <p:cNvSpPr/>
            <p:nvPr/>
          </p:nvSpPr>
          <p:spPr>
            <a:xfrm>
              <a:off x="0" y="0"/>
              <a:ext cx="10756265" cy="50800"/>
            </a:xfrm>
            <a:custGeom>
              <a:avLst/>
              <a:gdLst/>
              <a:ahLst/>
              <a:cxnLst/>
              <a:rect l="l" t="t" r="r" b="b"/>
              <a:pathLst>
                <a:path w="10756265" h="50800">
                  <a:moveTo>
                    <a:pt x="0" y="25400"/>
                  </a:moveTo>
                  <a:cubicBezTo>
                    <a:pt x="0" y="11430"/>
                    <a:pt x="11430" y="0"/>
                    <a:pt x="25400" y="0"/>
                  </a:cubicBezTo>
                  <a:lnTo>
                    <a:pt x="10730865" y="0"/>
                  </a:lnTo>
                  <a:cubicBezTo>
                    <a:pt x="10744835" y="0"/>
                    <a:pt x="10756265" y="11430"/>
                    <a:pt x="10756265" y="25400"/>
                  </a:cubicBezTo>
                  <a:cubicBezTo>
                    <a:pt x="10756265" y="39370"/>
                    <a:pt x="10744835" y="50800"/>
                    <a:pt x="10730865" y="50800"/>
                  </a:cubicBezTo>
                  <a:lnTo>
                    <a:pt x="25400" y="50800"/>
                  </a:lnTo>
                  <a:cubicBezTo>
                    <a:pt x="11430" y="50800"/>
                    <a:pt x="0" y="39370"/>
                    <a:pt x="0" y="25400"/>
                  </a:cubicBezTo>
                  <a:close/>
                </a:path>
              </a:pathLst>
            </a:custGeom>
            <a:solidFill>
              <a:srgbClr val="D8D4D4"/>
            </a:solidFill>
            <a:ln w="12700">
              <a:solidFill>
                <a:srgbClr val="000000"/>
              </a:solidFill>
            </a:ln>
          </p:spPr>
        </p:sp>
      </p:grpSp>
      <p:sp>
        <p:nvSpPr>
          <p:cNvPr id="35" name="TextBox 35"/>
          <p:cNvSpPr txBox="1"/>
          <p:nvPr/>
        </p:nvSpPr>
        <p:spPr>
          <a:xfrm>
            <a:off x="1384300" y="4084320"/>
            <a:ext cx="6981190" cy="440055"/>
          </a:xfrm>
          <a:prstGeom prst="rect">
            <a:avLst/>
          </a:prstGeom>
        </p:spPr>
        <p:txBody>
          <a:bodyPr wrap="square" lIns="0" tIns="0" rIns="0" bIns="0" rtlCol="0" anchor="t">
            <a:spAutoFit/>
          </a:bodyPr>
          <a:lstStyle/>
          <a:p>
            <a:pPr algn="l">
              <a:lnSpc>
                <a:spcPts val="3435"/>
              </a:lnSpc>
            </a:pPr>
            <a:r>
              <a:rPr lang="en-US" sz="2750" b="1">
                <a:solidFill>
                  <a:srgbClr val="3D3838"/>
                </a:solidFill>
                <a:latin typeface="Montserrat Bold" panose="00000800000000000000"/>
                <a:ea typeface="Montserrat Bold" panose="00000800000000000000"/>
                <a:cs typeface="Montserrat Bold" panose="00000800000000000000"/>
                <a:sym typeface="Montserrat Bold" panose="00000800000000000000"/>
              </a:rPr>
              <a:t>Organizational Context</a:t>
            </a:r>
            <a:endParaRPr lang="en-US" sz="275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36" name="Group 36"/>
          <p:cNvGrpSpPr/>
          <p:nvPr/>
        </p:nvGrpSpPr>
        <p:grpSpPr>
          <a:xfrm>
            <a:off x="9144000" y="3796030"/>
            <a:ext cx="8893175" cy="1052195"/>
            <a:chOff x="0" y="0"/>
            <a:chExt cx="10756305" cy="1402953"/>
          </a:xfrm>
        </p:grpSpPr>
        <p:sp>
          <p:nvSpPr>
            <p:cNvPr id="37" name="Freeform 37"/>
            <p:cNvSpPr/>
            <p:nvPr/>
          </p:nvSpPr>
          <p:spPr>
            <a:xfrm>
              <a:off x="0" y="0"/>
              <a:ext cx="10756265" cy="1402969"/>
            </a:xfrm>
            <a:custGeom>
              <a:avLst/>
              <a:gdLst/>
              <a:ahLst/>
              <a:cxnLst/>
              <a:rect l="l" t="t" r="r" b="b"/>
              <a:pathLst>
                <a:path w="10756265" h="1402969">
                  <a:moveTo>
                    <a:pt x="0" y="0"/>
                  </a:moveTo>
                  <a:lnTo>
                    <a:pt x="10756265" y="0"/>
                  </a:lnTo>
                  <a:lnTo>
                    <a:pt x="10756265" y="1402969"/>
                  </a:lnTo>
                  <a:lnTo>
                    <a:pt x="0" y="1402969"/>
                  </a:lnTo>
                  <a:close/>
                </a:path>
              </a:pathLst>
            </a:custGeom>
            <a:solidFill>
              <a:srgbClr val="F2EEEE"/>
            </a:solidFill>
            <a:ln w="12700">
              <a:solidFill>
                <a:srgbClr val="000000"/>
              </a:solidFill>
            </a:ln>
          </p:spPr>
        </p:sp>
      </p:grpSp>
      <p:grpSp>
        <p:nvGrpSpPr>
          <p:cNvPr id="38" name="Group 38"/>
          <p:cNvGrpSpPr/>
          <p:nvPr/>
        </p:nvGrpSpPr>
        <p:grpSpPr>
          <a:xfrm>
            <a:off x="9144000" y="3796010"/>
            <a:ext cx="38100" cy="1052215"/>
            <a:chOff x="0" y="0"/>
            <a:chExt cx="50800" cy="1402953"/>
          </a:xfrm>
        </p:grpSpPr>
        <p:sp>
          <p:nvSpPr>
            <p:cNvPr id="39" name="Freeform 39"/>
            <p:cNvSpPr/>
            <p:nvPr/>
          </p:nvSpPr>
          <p:spPr>
            <a:xfrm>
              <a:off x="0" y="0"/>
              <a:ext cx="50800" cy="1402969"/>
            </a:xfrm>
            <a:custGeom>
              <a:avLst/>
              <a:gdLst/>
              <a:ahLst/>
              <a:cxnLst/>
              <a:rect l="l" t="t" r="r" b="b"/>
              <a:pathLst>
                <a:path w="50800" h="1402969">
                  <a:moveTo>
                    <a:pt x="0" y="25400"/>
                  </a:moveTo>
                  <a:cubicBezTo>
                    <a:pt x="0" y="11430"/>
                    <a:pt x="11430" y="0"/>
                    <a:pt x="25400" y="0"/>
                  </a:cubicBezTo>
                  <a:cubicBezTo>
                    <a:pt x="39370" y="0"/>
                    <a:pt x="50800" y="11430"/>
                    <a:pt x="50800" y="25400"/>
                  </a:cubicBezTo>
                  <a:lnTo>
                    <a:pt x="50800" y="1377569"/>
                  </a:lnTo>
                  <a:cubicBezTo>
                    <a:pt x="50800" y="1391539"/>
                    <a:pt x="39370" y="1402969"/>
                    <a:pt x="25400" y="1402969"/>
                  </a:cubicBezTo>
                  <a:cubicBezTo>
                    <a:pt x="11430" y="1402969"/>
                    <a:pt x="0" y="1391539"/>
                    <a:pt x="0" y="1377569"/>
                  </a:cubicBezTo>
                  <a:close/>
                </a:path>
              </a:pathLst>
            </a:custGeom>
            <a:solidFill>
              <a:srgbClr val="D8D4D4"/>
            </a:solidFill>
            <a:ln w="12700">
              <a:solidFill>
                <a:srgbClr val="000000"/>
              </a:solidFill>
            </a:ln>
          </p:spPr>
        </p:sp>
      </p:grpSp>
      <p:grpSp>
        <p:nvGrpSpPr>
          <p:cNvPr id="40" name="Group 40"/>
          <p:cNvGrpSpPr/>
          <p:nvPr/>
        </p:nvGrpSpPr>
        <p:grpSpPr>
          <a:xfrm>
            <a:off x="9144000" y="3796010"/>
            <a:ext cx="8067229" cy="38100"/>
            <a:chOff x="0" y="0"/>
            <a:chExt cx="10756305" cy="50800"/>
          </a:xfrm>
        </p:grpSpPr>
        <p:sp>
          <p:nvSpPr>
            <p:cNvPr id="41" name="Freeform 41"/>
            <p:cNvSpPr/>
            <p:nvPr/>
          </p:nvSpPr>
          <p:spPr>
            <a:xfrm>
              <a:off x="0" y="0"/>
              <a:ext cx="10756265" cy="50800"/>
            </a:xfrm>
            <a:custGeom>
              <a:avLst/>
              <a:gdLst/>
              <a:ahLst/>
              <a:cxnLst/>
              <a:rect l="l" t="t" r="r" b="b"/>
              <a:pathLst>
                <a:path w="10756265" h="50800">
                  <a:moveTo>
                    <a:pt x="0" y="25400"/>
                  </a:moveTo>
                  <a:cubicBezTo>
                    <a:pt x="0" y="11430"/>
                    <a:pt x="11430" y="0"/>
                    <a:pt x="25400" y="0"/>
                  </a:cubicBezTo>
                  <a:lnTo>
                    <a:pt x="10730865" y="0"/>
                  </a:lnTo>
                  <a:cubicBezTo>
                    <a:pt x="10744835" y="0"/>
                    <a:pt x="10756265" y="11430"/>
                    <a:pt x="10756265" y="25400"/>
                  </a:cubicBezTo>
                  <a:cubicBezTo>
                    <a:pt x="10756265" y="39370"/>
                    <a:pt x="10744835" y="50800"/>
                    <a:pt x="10730865" y="50800"/>
                  </a:cubicBezTo>
                  <a:lnTo>
                    <a:pt x="25400" y="50800"/>
                  </a:lnTo>
                  <a:cubicBezTo>
                    <a:pt x="11430" y="50800"/>
                    <a:pt x="0" y="39370"/>
                    <a:pt x="0" y="25400"/>
                  </a:cubicBezTo>
                  <a:close/>
                </a:path>
              </a:pathLst>
            </a:custGeom>
            <a:solidFill>
              <a:srgbClr val="D8D4D4"/>
            </a:solidFill>
            <a:ln w="12700">
              <a:solidFill>
                <a:srgbClr val="000000"/>
              </a:solidFill>
            </a:ln>
          </p:spPr>
        </p:sp>
      </p:grpSp>
      <p:sp>
        <p:nvSpPr>
          <p:cNvPr id="42" name="TextBox 42"/>
          <p:cNvSpPr txBox="1"/>
          <p:nvPr/>
        </p:nvSpPr>
        <p:spPr>
          <a:xfrm>
            <a:off x="9912985" y="4084320"/>
            <a:ext cx="8113395" cy="440055"/>
          </a:xfrm>
          <a:prstGeom prst="rect">
            <a:avLst/>
          </a:prstGeom>
        </p:spPr>
        <p:txBody>
          <a:bodyPr wrap="square" lIns="0" tIns="0" rIns="0" bIns="0" rtlCol="0" anchor="t">
            <a:spAutoFit/>
          </a:bodyPr>
          <a:lstStyle/>
          <a:p>
            <a:pPr algn="l">
              <a:lnSpc>
                <a:spcPts val="3435"/>
              </a:lnSpc>
            </a:pPr>
            <a:r>
              <a:rPr lang="en-US" sz="2750" b="1">
                <a:solidFill>
                  <a:srgbClr val="3D3838"/>
                </a:solidFill>
                <a:latin typeface="Montserrat Bold" panose="00000800000000000000"/>
                <a:ea typeface="Montserrat Bold" panose="00000800000000000000"/>
                <a:cs typeface="Montserrat Bold" panose="00000800000000000000"/>
                <a:sym typeface="Montserrat Bold" panose="00000800000000000000"/>
              </a:rPr>
              <a:t>Project-Team Characteristics</a:t>
            </a:r>
            <a:endParaRPr lang="en-US" sz="275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43" name="Group 43"/>
          <p:cNvGrpSpPr/>
          <p:nvPr/>
        </p:nvGrpSpPr>
        <p:grpSpPr>
          <a:xfrm>
            <a:off x="8740379" y="3918496"/>
            <a:ext cx="807244" cy="807244"/>
            <a:chOff x="0" y="0"/>
            <a:chExt cx="1076325" cy="1076325"/>
          </a:xfrm>
        </p:grpSpPr>
        <p:sp>
          <p:nvSpPr>
            <p:cNvPr id="44" name="Freeform 44"/>
            <p:cNvSpPr/>
            <p:nvPr/>
          </p:nvSpPr>
          <p:spPr>
            <a:xfrm>
              <a:off x="25400" y="25400"/>
              <a:ext cx="1025525" cy="1025525"/>
            </a:xfrm>
            <a:custGeom>
              <a:avLst/>
              <a:gdLst/>
              <a:ahLst/>
              <a:cxnLst/>
              <a:rect l="l" t="t" r="r" b="b"/>
              <a:pathLst>
                <a:path w="1025525" h="1025525">
                  <a:moveTo>
                    <a:pt x="0" y="61595"/>
                  </a:moveTo>
                  <a:cubicBezTo>
                    <a:pt x="0" y="27559"/>
                    <a:pt x="27559" y="0"/>
                    <a:pt x="61595" y="0"/>
                  </a:cubicBezTo>
                  <a:lnTo>
                    <a:pt x="963930" y="0"/>
                  </a:lnTo>
                  <a:cubicBezTo>
                    <a:pt x="997966" y="0"/>
                    <a:pt x="1025525" y="27559"/>
                    <a:pt x="1025525" y="61595"/>
                  </a:cubicBezTo>
                  <a:lnTo>
                    <a:pt x="1025525" y="963930"/>
                  </a:lnTo>
                  <a:cubicBezTo>
                    <a:pt x="1025525" y="997966"/>
                    <a:pt x="997966" y="1025525"/>
                    <a:pt x="963930" y="1025525"/>
                  </a:cubicBezTo>
                  <a:lnTo>
                    <a:pt x="61595" y="1025525"/>
                  </a:lnTo>
                  <a:cubicBezTo>
                    <a:pt x="27559" y="1025525"/>
                    <a:pt x="0" y="997966"/>
                    <a:pt x="0" y="963930"/>
                  </a:cubicBezTo>
                  <a:close/>
                </a:path>
              </a:pathLst>
            </a:custGeom>
            <a:solidFill>
              <a:srgbClr val="FFFFFF"/>
            </a:solidFill>
            <a:ln w="12700">
              <a:solidFill>
                <a:srgbClr val="000000"/>
              </a:solidFill>
            </a:ln>
          </p:spPr>
        </p:sp>
        <p:sp>
          <p:nvSpPr>
            <p:cNvPr id="45" name="Freeform 45"/>
            <p:cNvSpPr/>
            <p:nvPr/>
          </p:nvSpPr>
          <p:spPr>
            <a:xfrm>
              <a:off x="0" y="0"/>
              <a:ext cx="1076325" cy="1076325"/>
            </a:xfrm>
            <a:custGeom>
              <a:avLst/>
              <a:gdLst/>
              <a:ahLst/>
              <a:cxnLst/>
              <a:rect l="l" t="t" r="r" b="b"/>
              <a:pathLst>
                <a:path w="1076325" h="1076325">
                  <a:moveTo>
                    <a:pt x="0" y="86995"/>
                  </a:moveTo>
                  <a:cubicBezTo>
                    <a:pt x="0" y="38862"/>
                    <a:pt x="38862" y="0"/>
                    <a:pt x="86995" y="0"/>
                  </a:cubicBezTo>
                  <a:lnTo>
                    <a:pt x="989330" y="0"/>
                  </a:lnTo>
                  <a:lnTo>
                    <a:pt x="989330" y="25400"/>
                  </a:lnTo>
                  <a:lnTo>
                    <a:pt x="989330" y="0"/>
                  </a:lnTo>
                  <a:cubicBezTo>
                    <a:pt x="1037336" y="0"/>
                    <a:pt x="1076325" y="38862"/>
                    <a:pt x="1076325" y="86995"/>
                  </a:cubicBezTo>
                  <a:lnTo>
                    <a:pt x="1050925" y="86995"/>
                  </a:lnTo>
                  <a:lnTo>
                    <a:pt x="1076325" y="86995"/>
                  </a:lnTo>
                  <a:lnTo>
                    <a:pt x="1076325" y="989330"/>
                  </a:lnTo>
                  <a:lnTo>
                    <a:pt x="1050925" y="989330"/>
                  </a:lnTo>
                  <a:lnTo>
                    <a:pt x="1076325" y="989330"/>
                  </a:lnTo>
                  <a:cubicBezTo>
                    <a:pt x="1076325" y="1037336"/>
                    <a:pt x="1037463" y="1076325"/>
                    <a:pt x="989330" y="1076325"/>
                  </a:cubicBezTo>
                  <a:lnTo>
                    <a:pt x="989330" y="1050925"/>
                  </a:lnTo>
                  <a:lnTo>
                    <a:pt x="989330" y="1076325"/>
                  </a:lnTo>
                  <a:lnTo>
                    <a:pt x="86995" y="1076325"/>
                  </a:lnTo>
                  <a:lnTo>
                    <a:pt x="86995" y="1050925"/>
                  </a:lnTo>
                  <a:lnTo>
                    <a:pt x="86995" y="1076325"/>
                  </a:lnTo>
                  <a:cubicBezTo>
                    <a:pt x="38862" y="1076325"/>
                    <a:pt x="0" y="1037463"/>
                    <a:pt x="0" y="989330"/>
                  </a:cubicBezTo>
                  <a:lnTo>
                    <a:pt x="0" y="86995"/>
                  </a:lnTo>
                  <a:lnTo>
                    <a:pt x="25400" y="86995"/>
                  </a:lnTo>
                  <a:lnTo>
                    <a:pt x="0" y="86995"/>
                  </a:lnTo>
                  <a:moveTo>
                    <a:pt x="50800" y="86995"/>
                  </a:moveTo>
                  <a:lnTo>
                    <a:pt x="50800" y="989330"/>
                  </a:lnTo>
                  <a:lnTo>
                    <a:pt x="25400" y="989330"/>
                  </a:lnTo>
                  <a:lnTo>
                    <a:pt x="50800" y="989330"/>
                  </a:lnTo>
                  <a:cubicBezTo>
                    <a:pt x="50800" y="1009269"/>
                    <a:pt x="66929" y="1025525"/>
                    <a:pt x="86995" y="1025525"/>
                  </a:cubicBezTo>
                  <a:lnTo>
                    <a:pt x="989330" y="1025525"/>
                  </a:lnTo>
                  <a:cubicBezTo>
                    <a:pt x="1009269" y="1025525"/>
                    <a:pt x="1025525" y="1009396"/>
                    <a:pt x="1025525" y="989330"/>
                  </a:cubicBezTo>
                  <a:lnTo>
                    <a:pt x="1025525" y="86995"/>
                  </a:lnTo>
                  <a:cubicBezTo>
                    <a:pt x="1025525" y="66929"/>
                    <a:pt x="1009396" y="50800"/>
                    <a:pt x="989330" y="50800"/>
                  </a:cubicBezTo>
                  <a:lnTo>
                    <a:pt x="86995" y="50800"/>
                  </a:lnTo>
                  <a:lnTo>
                    <a:pt x="86995" y="25400"/>
                  </a:lnTo>
                  <a:lnTo>
                    <a:pt x="86995" y="50800"/>
                  </a:lnTo>
                  <a:cubicBezTo>
                    <a:pt x="66929" y="50800"/>
                    <a:pt x="50800" y="66929"/>
                    <a:pt x="50800" y="86995"/>
                  </a:cubicBezTo>
                  <a:close/>
                </a:path>
              </a:pathLst>
            </a:custGeom>
            <a:solidFill>
              <a:srgbClr val="D8D4D4"/>
            </a:solidFill>
            <a:ln w="12700">
              <a:solidFill>
                <a:srgbClr val="000000"/>
              </a:solidFill>
            </a:ln>
          </p:spPr>
        </p:sp>
      </p:grpSp>
      <p:sp>
        <p:nvSpPr>
          <p:cNvPr id="46" name="Freeform 46" descr="preencoded.png"/>
          <p:cNvSpPr/>
          <p:nvPr/>
        </p:nvSpPr>
        <p:spPr>
          <a:xfrm>
            <a:off x="8951714" y="4129831"/>
            <a:ext cx="384573" cy="384572"/>
          </a:xfrm>
          <a:custGeom>
            <a:avLst/>
            <a:gdLst/>
            <a:ahLst/>
            <a:cxnLst/>
            <a:rect l="l" t="t" r="r" b="b"/>
            <a:pathLst>
              <a:path w="384573" h="384572">
                <a:moveTo>
                  <a:pt x="0" y="0"/>
                </a:moveTo>
                <a:lnTo>
                  <a:pt x="384572" y="0"/>
                </a:lnTo>
                <a:lnTo>
                  <a:pt x="384572" y="384573"/>
                </a:lnTo>
                <a:lnTo>
                  <a:pt x="0" y="384573"/>
                </a:lnTo>
                <a:lnTo>
                  <a:pt x="0" y="0"/>
                </a:lnTo>
                <a:close/>
              </a:path>
            </a:pathLst>
          </a:custGeom>
          <a:blipFill>
            <a:blip r:embed="rId5">
              <a:extLst>
                <a:ext uri="{96DAC541-7B7A-43D3-8B79-37D633B846F1}">
                  <asvg:svgBlip xmlns:asvg="http://schemas.microsoft.com/office/drawing/2016/SVG/main" r:embed="rId6"/>
                </a:ext>
              </a:extLst>
            </a:blip>
            <a:stretch>
              <a:fillRect l="-23170" r="-23170"/>
            </a:stretch>
          </a:blipFill>
        </p:spPr>
      </p:sp>
      <p:sp>
        <p:nvSpPr>
          <p:cNvPr id="47" name="TextBox 47"/>
          <p:cNvSpPr txBox="1"/>
          <p:nvPr/>
        </p:nvSpPr>
        <p:spPr>
          <a:xfrm>
            <a:off x="1076771" y="5108525"/>
            <a:ext cx="16134457" cy="1239441"/>
          </a:xfrm>
          <a:prstGeom prst="rect">
            <a:avLst/>
          </a:prstGeom>
        </p:spPr>
        <p:txBody>
          <a:bodyPr lIns="0" tIns="0" rIns="0" bIns="0" rtlCol="0" anchor="t">
            <a:spAutoFit/>
          </a:bodyPr>
          <a:lstStyle/>
          <a:p>
            <a:pPr algn="l">
              <a:lnSpc>
                <a:spcPts val="4500"/>
              </a:lnSpc>
            </a:pPr>
            <a:r>
              <a:rPr lang="en-US" sz="3000">
                <a:solidFill>
                  <a:srgbClr val="3D3838"/>
                </a:solidFill>
                <a:latin typeface="Source Sans 3" panose="020B0303030403020204"/>
                <a:ea typeface="Source Sans 3" panose="020B0303030403020204"/>
                <a:cs typeface="Source Sans 3" panose="020B0303030403020204"/>
                <a:sym typeface="Source Sans 3" panose="020B0303030403020204"/>
              </a:rPr>
              <a:t>The model closes a significant research gap, proving both scientifically and practically relevant. Expert insights ensure real-world applicability.</a:t>
            </a:r>
            <a:endParaRPr lang="en-US" sz="30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48" name="TextBox 48"/>
          <p:cNvSpPr txBox="1"/>
          <p:nvPr/>
        </p:nvSpPr>
        <p:spPr>
          <a:xfrm>
            <a:off x="1076960" y="6790690"/>
            <a:ext cx="9290685" cy="440055"/>
          </a:xfrm>
          <a:prstGeom prst="rect">
            <a:avLst/>
          </a:prstGeom>
        </p:spPr>
        <p:txBody>
          <a:bodyPr wrap="square" lIns="0" tIns="0" rIns="0" bIns="0" rtlCol="0" anchor="t">
            <a:spAutoFit/>
          </a:bodyPr>
          <a:lstStyle/>
          <a:p>
            <a:pPr algn="l">
              <a:lnSpc>
                <a:spcPts val="3435"/>
              </a:lnSpc>
            </a:pPr>
            <a:r>
              <a:rPr lang="en-US" sz="2750" b="1">
                <a:solidFill>
                  <a:srgbClr val="000000"/>
                </a:solidFill>
                <a:latin typeface="Montserrat Bold" panose="00000800000000000000"/>
                <a:ea typeface="Montserrat Bold" panose="00000800000000000000"/>
                <a:cs typeface="Montserrat Bold" panose="00000800000000000000"/>
                <a:sym typeface="Montserrat Bold" panose="00000800000000000000"/>
              </a:rPr>
              <a:t>Interpretations &amp; Conclusions</a:t>
            </a:r>
            <a:endParaRPr lang="en-US" sz="275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9" name="TextBox 49"/>
          <p:cNvSpPr txBox="1"/>
          <p:nvPr/>
        </p:nvSpPr>
        <p:spPr>
          <a:xfrm>
            <a:off x="1076771" y="7622233"/>
            <a:ext cx="16134457" cy="1816299"/>
          </a:xfrm>
          <a:prstGeom prst="rect">
            <a:avLst/>
          </a:prstGeom>
        </p:spPr>
        <p:txBody>
          <a:bodyPr lIns="0" tIns="0" rIns="0" bIns="0" rtlCol="0" anchor="t">
            <a:spAutoFit/>
          </a:bodyPr>
          <a:lstStyle/>
          <a:p>
            <a:pPr algn="l">
              <a:lnSpc>
                <a:spcPts val="4500"/>
              </a:lnSpc>
            </a:pPr>
            <a:r>
              <a:rPr lang="en-US" sz="3000">
                <a:solidFill>
                  <a:srgbClr val="3D3838"/>
                </a:solidFill>
                <a:latin typeface="Source Sans 3" panose="020B0303030403020204"/>
                <a:ea typeface="Source Sans 3" panose="020B0303030403020204"/>
                <a:cs typeface="Source Sans 3" panose="020B0303030403020204"/>
                <a:sym typeface="Source Sans 3" panose="020B0303030403020204"/>
              </a:rPr>
              <a:t>The model is scientifically grounded and practitioner-friendly, enabling informed selection of Agile, Waterfall, or hybrid approaches. It contributes to project management research by providing a structured tool for real-world project planning and successful execution.</a:t>
            </a:r>
            <a:endParaRPr lang="en-US" sz="30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id="6" name="TextBox 6"/>
          <p:cNvSpPr txBox="1"/>
          <p:nvPr/>
        </p:nvSpPr>
        <p:spPr>
          <a:xfrm>
            <a:off x="984498" y="774352"/>
            <a:ext cx="10066287" cy="588764"/>
          </a:xfrm>
          <a:prstGeom prst="rect">
            <a:avLst/>
          </a:prstGeom>
        </p:spPr>
        <p:txBody>
          <a:bodyPr lIns="0" tIns="0" rIns="0" bIns="0" rtlCol="0" anchor="t">
            <a:spAutoFit/>
          </a:bodyPr>
          <a:lstStyle/>
          <a:p>
            <a:pPr algn="l">
              <a:lnSpc>
                <a:spcPts val="4435"/>
              </a:lnSpc>
            </a:pPr>
            <a:r>
              <a:rPr lang="en-US" sz="3560" b="1">
                <a:solidFill>
                  <a:srgbClr val="000000"/>
                </a:solidFill>
                <a:latin typeface="Montserrat Bold" panose="00000800000000000000"/>
                <a:ea typeface="Montserrat Bold" panose="00000800000000000000"/>
                <a:cs typeface="Montserrat Bold" panose="00000800000000000000"/>
                <a:sym typeface="Montserrat Bold" panose="00000800000000000000"/>
              </a:rPr>
              <a:t>Introduction: Methodologies &amp; Challenges</a:t>
            </a:r>
            <a:endParaRPr lang="en-US" sz="356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9" name="Group 9"/>
          <p:cNvGrpSpPr/>
          <p:nvPr/>
        </p:nvGrpSpPr>
        <p:grpSpPr>
          <a:xfrm>
            <a:off x="1727835" y="2454275"/>
            <a:ext cx="3425825" cy="114300"/>
            <a:chOff x="0" y="0"/>
            <a:chExt cx="6989962" cy="152400"/>
          </a:xfrm>
        </p:grpSpPr>
        <p:sp>
          <p:nvSpPr>
            <p:cNvPr id="10" name="Freeform 10"/>
            <p:cNvSpPr/>
            <p:nvPr/>
          </p:nvSpPr>
          <p:spPr>
            <a:xfrm>
              <a:off x="0" y="0"/>
              <a:ext cx="6989952" cy="152400"/>
            </a:xfrm>
            <a:custGeom>
              <a:avLst/>
              <a:gdLst/>
              <a:ahLst/>
              <a:cxnLst/>
              <a:rect l="l" t="t" r="r" b="b"/>
              <a:pathLst>
                <a:path w="6989952" h="152400">
                  <a:moveTo>
                    <a:pt x="0" y="40132"/>
                  </a:moveTo>
                  <a:cubicBezTo>
                    <a:pt x="0" y="17907"/>
                    <a:pt x="17907" y="0"/>
                    <a:pt x="40132" y="0"/>
                  </a:cubicBezTo>
                  <a:lnTo>
                    <a:pt x="6949821" y="0"/>
                  </a:lnTo>
                  <a:cubicBezTo>
                    <a:pt x="6971919" y="0"/>
                    <a:pt x="6989952" y="17907"/>
                    <a:pt x="6989952" y="40132"/>
                  </a:cubicBezTo>
                  <a:lnTo>
                    <a:pt x="6989952" y="112268"/>
                  </a:lnTo>
                  <a:cubicBezTo>
                    <a:pt x="6989952" y="134366"/>
                    <a:pt x="6972046" y="152400"/>
                    <a:pt x="6949821" y="152400"/>
                  </a:cubicBezTo>
                  <a:lnTo>
                    <a:pt x="40132" y="152400"/>
                  </a:lnTo>
                  <a:cubicBezTo>
                    <a:pt x="17907" y="152400"/>
                    <a:pt x="0" y="134493"/>
                    <a:pt x="0" y="112268"/>
                  </a:cubicBezTo>
                  <a:close/>
                </a:path>
              </a:pathLst>
            </a:custGeom>
            <a:solidFill>
              <a:srgbClr val="2D2E34"/>
            </a:solidFill>
            <a:ln w="12700">
              <a:solidFill>
                <a:srgbClr val="000000"/>
              </a:solidFill>
            </a:ln>
          </p:spPr>
        </p:sp>
      </p:grpSp>
      <p:grpSp>
        <p:nvGrpSpPr>
          <p:cNvPr id="11" name="Group 11"/>
          <p:cNvGrpSpPr/>
          <p:nvPr/>
        </p:nvGrpSpPr>
        <p:grpSpPr>
          <a:xfrm>
            <a:off x="3276303" y="2135684"/>
            <a:ext cx="601564" cy="601564"/>
            <a:chOff x="0" y="0"/>
            <a:chExt cx="802085" cy="802085"/>
          </a:xfrm>
        </p:grpSpPr>
        <p:sp>
          <p:nvSpPr>
            <p:cNvPr id="12" name="Freeform 12"/>
            <p:cNvSpPr/>
            <p:nvPr/>
          </p:nvSpPr>
          <p:spPr>
            <a:xfrm>
              <a:off x="0" y="0"/>
              <a:ext cx="802132" cy="802132"/>
            </a:xfrm>
            <a:custGeom>
              <a:avLst/>
              <a:gdLst/>
              <a:ahLst/>
              <a:cxnLst/>
              <a:rect l="l" t="t" r="r" b="b"/>
              <a:pathLst>
                <a:path w="802132" h="802132">
                  <a:moveTo>
                    <a:pt x="0" y="401066"/>
                  </a:moveTo>
                  <a:cubicBezTo>
                    <a:pt x="0" y="179578"/>
                    <a:pt x="179578" y="0"/>
                    <a:pt x="401066" y="0"/>
                  </a:cubicBezTo>
                  <a:cubicBezTo>
                    <a:pt x="622554" y="0"/>
                    <a:pt x="802132" y="179578"/>
                    <a:pt x="802132" y="401066"/>
                  </a:cubicBezTo>
                  <a:cubicBezTo>
                    <a:pt x="802132" y="622554"/>
                    <a:pt x="622554" y="802132"/>
                    <a:pt x="401066" y="802132"/>
                  </a:cubicBezTo>
                  <a:cubicBezTo>
                    <a:pt x="179578" y="802132"/>
                    <a:pt x="0" y="622554"/>
                    <a:pt x="0" y="401066"/>
                  </a:cubicBezTo>
                  <a:close/>
                </a:path>
              </a:pathLst>
            </a:custGeom>
            <a:solidFill>
              <a:srgbClr val="2D2E34"/>
            </a:solidFill>
            <a:ln w="12700">
              <a:solidFill>
                <a:srgbClr val="000000"/>
              </a:solidFill>
            </a:ln>
          </p:spPr>
        </p:sp>
      </p:grpSp>
      <p:sp>
        <p:nvSpPr>
          <p:cNvPr id="13" name="TextBox 13"/>
          <p:cNvSpPr txBox="1"/>
          <p:nvPr/>
        </p:nvSpPr>
        <p:spPr>
          <a:xfrm>
            <a:off x="3504942" y="2289175"/>
            <a:ext cx="240655" cy="357931"/>
          </a:xfrm>
          <a:prstGeom prst="rect">
            <a:avLst/>
          </a:prstGeom>
        </p:spPr>
        <p:txBody>
          <a:bodyPr lIns="0" tIns="0" rIns="0" bIns="0" rtlCol="0" anchor="t">
            <a:spAutoFit/>
          </a:bodyPr>
          <a:lstStyle/>
          <a:p>
            <a:pPr algn="l">
              <a:lnSpc>
                <a:spcPts val="2810"/>
              </a:lnSpc>
            </a:pPr>
            <a:r>
              <a:rPr lang="en-US" sz="1875" b="1">
                <a:solidFill>
                  <a:srgbClr val="FFFFFF"/>
                </a:solidFill>
                <a:latin typeface="Montserrat Bold" panose="00000800000000000000"/>
                <a:ea typeface="Montserrat Bold" panose="00000800000000000000"/>
                <a:cs typeface="Montserrat Bold" panose="00000800000000000000"/>
                <a:sym typeface="Montserrat Bold" panose="00000800000000000000"/>
              </a:rPr>
              <a:t>1</a:t>
            </a:r>
            <a:endParaRPr lang="en-US" sz="187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4" name="TextBox 14"/>
          <p:cNvSpPr txBox="1"/>
          <p:nvPr/>
        </p:nvSpPr>
        <p:spPr>
          <a:xfrm>
            <a:off x="1308735" y="2933700"/>
            <a:ext cx="3975100" cy="280035"/>
          </a:xfrm>
          <a:prstGeom prst="rect">
            <a:avLst/>
          </a:prstGeom>
        </p:spPr>
        <p:txBody>
          <a:bodyPr wrap="square" lIns="0" tIns="0" rIns="0" bIns="0" rtlCol="0" anchor="t">
            <a:spAutoFit/>
          </a:bodyPr>
          <a:lstStyle/>
          <a:p>
            <a:pPr algn="l">
              <a:lnSpc>
                <a:spcPts val="218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Core Models</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5" name="TextBox 15"/>
          <p:cNvSpPr txBox="1"/>
          <p:nvPr/>
        </p:nvSpPr>
        <p:spPr>
          <a:xfrm>
            <a:off x="1279585" y="3314740"/>
            <a:ext cx="4784377" cy="1292225"/>
          </a:xfrm>
          <a:prstGeom prst="rect">
            <a:avLst/>
          </a:prstGeom>
        </p:spPr>
        <p:txBody>
          <a:bodyPr lIns="0" tIns="0" rIns="0" bIns="0" rtlCol="0" anchor="t">
            <a:spAutoFit/>
          </a:bodyPr>
          <a:lstStyle/>
          <a:p>
            <a:pPr algn="l">
              <a:lnSpc>
                <a:spcPct val="100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Two primary models exist: </a:t>
            </a: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Plan-driven (Waterfall)</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and </a:t>
            </a: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Agile</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6" name="TextBox 16"/>
          <p:cNvSpPr txBox="1"/>
          <p:nvPr/>
        </p:nvSpPr>
        <p:spPr>
          <a:xfrm>
            <a:off x="1308795" y="4729163"/>
            <a:ext cx="4784377" cy="1292225"/>
          </a:xfrm>
          <a:prstGeom prst="rect">
            <a:avLst/>
          </a:prstGeom>
        </p:spPr>
        <p:txBody>
          <a:bodyPr lIns="0" tIns="0" rIns="0" bIns="0" rtlCol="0" anchor="t">
            <a:spAutoFit/>
          </a:bodyPr>
          <a:lstStyle/>
          <a:p>
            <a:pPr algn="l">
              <a:lnSpc>
                <a:spcPct val="100000"/>
              </a:lnSpc>
            </a:pP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Hybrid Models:</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An emerging approach integrates elements of both for a balanced solution.</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19" name="Group 19"/>
          <p:cNvGrpSpPr/>
          <p:nvPr/>
        </p:nvGrpSpPr>
        <p:grpSpPr>
          <a:xfrm>
            <a:off x="7418705" y="2476500"/>
            <a:ext cx="2960370" cy="114300"/>
            <a:chOff x="0" y="0"/>
            <a:chExt cx="6989962" cy="152400"/>
          </a:xfrm>
        </p:grpSpPr>
        <p:sp>
          <p:nvSpPr>
            <p:cNvPr id="20" name="Freeform 20"/>
            <p:cNvSpPr/>
            <p:nvPr/>
          </p:nvSpPr>
          <p:spPr>
            <a:xfrm>
              <a:off x="0" y="0"/>
              <a:ext cx="6989952" cy="152400"/>
            </a:xfrm>
            <a:custGeom>
              <a:avLst/>
              <a:gdLst/>
              <a:ahLst/>
              <a:cxnLst/>
              <a:rect l="l" t="t" r="r" b="b"/>
              <a:pathLst>
                <a:path w="6989952" h="152400">
                  <a:moveTo>
                    <a:pt x="0" y="40132"/>
                  </a:moveTo>
                  <a:cubicBezTo>
                    <a:pt x="0" y="17907"/>
                    <a:pt x="17907" y="0"/>
                    <a:pt x="40132" y="0"/>
                  </a:cubicBezTo>
                  <a:lnTo>
                    <a:pt x="6949821" y="0"/>
                  </a:lnTo>
                  <a:cubicBezTo>
                    <a:pt x="6971919" y="0"/>
                    <a:pt x="6989952" y="17907"/>
                    <a:pt x="6989952" y="40132"/>
                  </a:cubicBezTo>
                  <a:lnTo>
                    <a:pt x="6989952" y="112268"/>
                  </a:lnTo>
                  <a:cubicBezTo>
                    <a:pt x="6989952" y="134366"/>
                    <a:pt x="6972046" y="152400"/>
                    <a:pt x="6949821" y="152400"/>
                  </a:cubicBezTo>
                  <a:lnTo>
                    <a:pt x="40132" y="152400"/>
                  </a:lnTo>
                  <a:cubicBezTo>
                    <a:pt x="17907" y="152400"/>
                    <a:pt x="0" y="134493"/>
                    <a:pt x="0" y="112268"/>
                  </a:cubicBezTo>
                  <a:close/>
                </a:path>
              </a:pathLst>
            </a:custGeom>
            <a:solidFill>
              <a:srgbClr val="2D2E34"/>
            </a:solidFill>
            <a:ln w="12700">
              <a:solidFill>
                <a:srgbClr val="000000"/>
              </a:solidFill>
            </a:ln>
          </p:spPr>
        </p:sp>
      </p:grpSp>
      <p:grpSp>
        <p:nvGrpSpPr>
          <p:cNvPr id="21" name="Group 21"/>
          <p:cNvGrpSpPr/>
          <p:nvPr/>
        </p:nvGrpSpPr>
        <p:grpSpPr>
          <a:xfrm>
            <a:off x="8763060" y="2171879"/>
            <a:ext cx="601564" cy="601564"/>
            <a:chOff x="0" y="0"/>
            <a:chExt cx="802085" cy="802085"/>
          </a:xfrm>
        </p:grpSpPr>
        <p:sp>
          <p:nvSpPr>
            <p:cNvPr id="22" name="Freeform 22"/>
            <p:cNvSpPr/>
            <p:nvPr/>
          </p:nvSpPr>
          <p:spPr>
            <a:xfrm>
              <a:off x="0" y="0"/>
              <a:ext cx="802132" cy="802132"/>
            </a:xfrm>
            <a:custGeom>
              <a:avLst/>
              <a:gdLst/>
              <a:ahLst/>
              <a:cxnLst/>
              <a:rect l="l" t="t" r="r" b="b"/>
              <a:pathLst>
                <a:path w="802132" h="802132">
                  <a:moveTo>
                    <a:pt x="0" y="401066"/>
                  </a:moveTo>
                  <a:cubicBezTo>
                    <a:pt x="0" y="179578"/>
                    <a:pt x="179578" y="0"/>
                    <a:pt x="401066" y="0"/>
                  </a:cubicBezTo>
                  <a:cubicBezTo>
                    <a:pt x="622554" y="0"/>
                    <a:pt x="802132" y="179578"/>
                    <a:pt x="802132" y="401066"/>
                  </a:cubicBezTo>
                  <a:cubicBezTo>
                    <a:pt x="802132" y="622554"/>
                    <a:pt x="622554" y="802132"/>
                    <a:pt x="401066" y="802132"/>
                  </a:cubicBezTo>
                  <a:cubicBezTo>
                    <a:pt x="179578" y="802132"/>
                    <a:pt x="0" y="622554"/>
                    <a:pt x="0" y="401066"/>
                  </a:cubicBezTo>
                  <a:close/>
                </a:path>
              </a:pathLst>
            </a:custGeom>
            <a:solidFill>
              <a:srgbClr val="2D2E34"/>
            </a:solidFill>
            <a:ln w="12700">
              <a:solidFill>
                <a:srgbClr val="000000"/>
              </a:solidFill>
            </a:ln>
          </p:spPr>
        </p:sp>
      </p:grpSp>
      <p:sp>
        <p:nvSpPr>
          <p:cNvPr id="23" name="TextBox 23"/>
          <p:cNvSpPr txBox="1"/>
          <p:nvPr/>
        </p:nvSpPr>
        <p:spPr>
          <a:xfrm>
            <a:off x="8979634" y="2324100"/>
            <a:ext cx="240655" cy="357931"/>
          </a:xfrm>
          <a:prstGeom prst="rect">
            <a:avLst/>
          </a:prstGeom>
        </p:spPr>
        <p:txBody>
          <a:bodyPr lIns="0" tIns="0" rIns="0" bIns="0" rtlCol="0" anchor="t">
            <a:spAutoFit/>
          </a:bodyPr>
          <a:lstStyle/>
          <a:p>
            <a:pPr algn="l">
              <a:lnSpc>
                <a:spcPts val="2810"/>
              </a:lnSpc>
            </a:pPr>
            <a:r>
              <a:rPr lang="en-US" sz="1875" b="1">
                <a:solidFill>
                  <a:srgbClr val="FFFFFF"/>
                </a:solidFill>
                <a:latin typeface="Montserrat Bold" panose="00000800000000000000"/>
                <a:ea typeface="Montserrat Bold" panose="00000800000000000000"/>
                <a:cs typeface="Montserrat Bold" panose="00000800000000000000"/>
                <a:sym typeface="Montserrat Bold" panose="00000800000000000000"/>
              </a:rPr>
              <a:t>2</a:t>
            </a:r>
            <a:endParaRPr lang="en-US" sz="187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4" name="TextBox 24"/>
          <p:cNvSpPr txBox="1"/>
          <p:nvPr/>
        </p:nvSpPr>
        <p:spPr>
          <a:xfrm>
            <a:off x="6751955" y="2933700"/>
            <a:ext cx="4582795" cy="280035"/>
          </a:xfrm>
          <a:prstGeom prst="rect">
            <a:avLst/>
          </a:prstGeom>
        </p:spPr>
        <p:txBody>
          <a:bodyPr wrap="square" lIns="0" tIns="0" rIns="0" bIns="0" rtlCol="0" anchor="t">
            <a:spAutoFit/>
          </a:bodyPr>
          <a:lstStyle/>
          <a:p>
            <a:pPr algn="l">
              <a:lnSpc>
                <a:spcPts val="218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Problem Statement</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5" name="TextBox 25"/>
          <p:cNvSpPr txBox="1"/>
          <p:nvPr/>
        </p:nvSpPr>
        <p:spPr>
          <a:xfrm>
            <a:off x="6751736" y="3857030"/>
            <a:ext cx="4784377" cy="1723390"/>
          </a:xfrm>
          <a:prstGeom prst="rect">
            <a:avLst/>
          </a:prstGeom>
        </p:spPr>
        <p:txBody>
          <a:bodyPr lIns="0" tIns="0" rIns="0" bIns="0" rtlCol="0" anchor="t">
            <a:spAutoFit/>
          </a:bodyPr>
          <a:lstStyle/>
          <a:p>
            <a:pPr algn="l">
              <a:lnSpc>
                <a:spcPct val="100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Clearly states the challenge of choosing between Agile and Waterfall, linking methodology choice to project success.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28" name="Group 28"/>
          <p:cNvGrpSpPr/>
          <p:nvPr/>
        </p:nvGrpSpPr>
        <p:grpSpPr>
          <a:xfrm>
            <a:off x="12973685" y="2476500"/>
            <a:ext cx="2879725" cy="114300"/>
            <a:chOff x="0" y="0"/>
            <a:chExt cx="6989962" cy="152400"/>
          </a:xfrm>
        </p:grpSpPr>
        <p:sp>
          <p:nvSpPr>
            <p:cNvPr id="29" name="Freeform 29"/>
            <p:cNvSpPr/>
            <p:nvPr/>
          </p:nvSpPr>
          <p:spPr>
            <a:xfrm>
              <a:off x="0" y="0"/>
              <a:ext cx="6989952" cy="152400"/>
            </a:xfrm>
            <a:custGeom>
              <a:avLst/>
              <a:gdLst/>
              <a:ahLst/>
              <a:cxnLst/>
              <a:rect l="l" t="t" r="r" b="b"/>
              <a:pathLst>
                <a:path w="6989952" h="152400">
                  <a:moveTo>
                    <a:pt x="0" y="40132"/>
                  </a:moveTo>
                  <a:cubicBezTo>
                    <a:pt x="0" y="17907"/>
                    <a:pt x="17907" y="0"/>
                    <a:pt x="40132" y="0"/>
                  </a:cubicBezTo>
                  <a:lnTo>
                    <a:pt x="6949821" y="0"/>
                  </a:lnTo>
                  <a:cubicBezTo>
                    <a:pt x="6971919" y="0"/>
                    <a:pt x="6989952" y="17907"/>
                    <a:pt x="6989952" y="40132"/>
                  </a:cubicBezTo>
                  <a:lnTo>
                    <a:pt x="6989952" y="112268"/>
                  </a:lnTo>
                  <a:cubicBezTo>
                    <a:pt x="6989952" y="134366"/>
                    <a:pt x="6972046" y="152400"/>
                    <a:pt x="6949821" y="152400"/>
                  </a:cubicBezTo>
                  <a:lnTo>
                    <a:pt x="40132" y="152400"/>
                  </a:lnTo>
                  <a:cubicBezTo>
                    <a:pt x="17907" y="152400"/>
                    <a:pt x="0" y="134493"/>
                    <a:pt x="0" y="112268"/>
                  </a:cubicBezTo>
                  <a:close/>
                </a:path>
              </a:pathLst>
            </a:custGeom>
            <a:solidFill>
              <a:srgbClr val="2D2E34"/>
            </a:solidFill>
            <a:ln w="12700">
              <a:solidFill>
                <a:srgbClr val="000000"/>
              </a:solidFill>
            </a:ln>
          </p:spPr>
        </p:sp>
      </p:grpSp>
      <p:grpSp>
        <p:nvGrpSpPr>
          <p:cNvPr id="30" name="Group 30"/>
          <p:cNvGrpSpPr/>
          <p:nvPr/>
        </p:nvGrpSpPr>
        <p:grpSpPr>
          <a:xfrm>
            <a:off x="14172981" y="2208709"/>
            <a:ext cx="601564" cy="601564"/>
            <a:chOff x="0" y="0"/>
            <a:chExt cx="802085" cy="802085"/>
          </a:xfrm>
        </p:grpSpPr>
        <p:sp>
          <p:nvSpPr>
            <p:cNvPr id="31" name="Freeform 31"/>
            <p:cNvSpPr/>
            <p:nvPr/>
          </p:nvSpPr>
          <p:spPr>
            <a:xfrm>
              <a:off x="0" y="0"/>
              <a:ext cx="802132" cy="802132"/>
            </a:xfrm>
            <a:custGeom>
              <a:avLst/>
              <a:gdLst/>
              <a:ahLst/>
              <a:cxnLst/>
              <a:rect l="l" t="t" r="r" b="b"/>
              <a:pathLst>
                <a:path w="802132" h="802132">
                  <a:moveTo>
                    <a:pt x="0" y="401066"/>
                  </a:moveTo>
                  <a:cubicBezTo>
                    <a:pt x="0" y="179578"/>
                    <a:pt x="179578" y="0"/>
                    <a:pt x="401066" y="0"/>
                  </a:cubicBezTo>
                  <a:cubicBezTo>
                    <a:pt x="622554" y="0"/>
                    <a:pt x="802132" y="179578"/>
                    <a:pt x="802132" y="401066"/>
                  </a:cubicBezTo>
                  <a:cubicBezTo>
                    <a:pt x="802132" y="622554"/>
                    <a:pt x="622554" y="802132"/>
                    <a:pt x="401066" y="802132"/>
                  </a:cubicBezTo>
                  <a:cubicBezTo>
                    <a:pt x="179578" y="802132"/>
                    <a:pt x="0" y="622554"/>
                    <a:pt x="0" y="401066"/>
                  </a:cubicBezTo>
                  <a:close/>
                </a:path>
              </a:pathLst>
            </a:custGeom>
            <a:solidFill>
              <a:srgbClr val="2D2E34"/>
            </a:solidFill>
            <a:ln w="12700">
              <a:solidFill>
                <a:srgbClr val="000000"/>
              </a:solidFill>
            </a:ln>
          </p:spPr>
        </p:sp>
      </p:grpSp>
      <p:sp>
        <p:nvSpPr>
          <p:cNvPr id="32" name="TextBox 32"/>
          <p:cNvSpPr txBox="1"/>
          <p:nvPr/>
        </p:nvSpPr>
        <p:spPr>
          <a:xfrm>
            <a:off x="14401621" y="2289175"/>
            <a:ext cx="240655" cy="357931"/>
          </a:xfrm>
          <a:prstGeom prst="rect">
            <a:avLst/>
          </a:prstGeom>
        </p:spPr>
        <p:txBody>
          <a:bodyPr lIns="0" tIns="0" rIns="0" bIns="0" rtlCol="0" anchor="t">
            <a:spAutoFit/>
          </a:bodyPr>
          <a:lstStyle/>
          <a:p>
            <a:pPr algn="l">
              <a:lnSpc>
                <a:spcPts val="2810"/>
              </a:lnSpc>
            </a:pPr>
            <a:r>
              <a:rPr lang="en-US" sz="1875" b="1">
                <a:solidFill>
                  <a:srgbClr val="FFFFFF"/>
                </a:solidFill>
                <a:latin typeface="Montserrat Bold" panose="00000800000000000000"/>
                <a:ea typeface="Montserrat Bold" panose="00000800000000000000"/>
                <a:cs typeface="Montserrat Bold" panose="00000800000000000000"/>
                <a:sym typeface="Montserrat Bold" panose="00000800000000000000"/>
              </a:rPr>
              <a:t>3</a:t>
            </a:r>
            <a:endParaRPr lang="en-US" sz="187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3" name="TextBox 33"/>
          <p:cNvSpPr txBox="1"/>
          <p:nvPr/>
        </p:nvSpPr>
        <p:spPr>
          <a:xfrm>
            <a:off x="12089130" y="2810510"/>
            <a:ext cx="4700905" cy="280035"/>
          </a:xfrm>
          <a:prstGeom prst="rect">
            <a:avLst/>
          </a:prstGeom>
        </p:spPr>
        <p:txBody>
          <a:bodyPr wrap="square" lIns="0" tIns="0" rIns="0" bIns="0" rtlCol="0" anchor="t">
            <a:spAutoFit/>
          </a:bodyPr>
          <a:lstStyle/>
          <a:p>
            <a:pPr algn="l">
              <a:lnSpc>
                <a:spcPts val="218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Practitioner Challenge</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4" name="TextBox 34"/>
          <p:cNvSpPr txBox="1"/>
          <p:nvPr/>
        </p:nvSpPr>
        <p:spPr>
          <a:xfrm>
            <a:off x="12194679" y="3857030"/>
            <a:ext cx="4784377" cy="1723390"/>
          </a:xfrm>
          <a:prstGeom prst="rect">
            <a:avLst/>
          </a:prstGeom>
        </p:spPr>
        <p:txBody>
          <a:bodyPr lIns="0" tIns="0" rIns="0" bIns="0" rtlCol="0" anchor="t">
            <a:spAutoFit/>
          </a:bodyPr>
          <a:lstStyle/>
          <a:p>
            <a:pPr algn="l">
              <a:lnSpc>
                <a:spcPct val="100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Organizations struggle with methodology selection, leading to project inefficiencies and potential failures.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37" name="Group 37"/>
          <p:cNvGrpSpPr/>
          <p:nvPr/>
        </p:nvGrpSpPr>
        <p:grpSpPr>
          <a:xfrm>
            <a:off x="1553210" y="6667500"/>
            <a:ext cx="3098800" cy="114300"/>
            <a:chOff x="0" y="0"/>
            <a:chExt cx="10618588" cy="152400"/>
          </a:xfrm>
        </p:grpSpPr>
        <p:sp>
          <p:nvSpPr>
            <p:cNvPr id="38" name="Freeform 38"/>
            <p:cNvSpPr/>
            <p:nvPr/>
          </p:nvSpPr>
          <p:spPr>
            <a:xfrm>
              <a:off x="0" y="0"/>
              <a:ext cx="10618597" cy="152400"/>
            </a:xfrm>
            <a:custGeom>
              <a:avLst/>
              <a:gdLst/>
              <a:ahLst/>
              <a:cxnLst/>
              <a:rect l="l" t="t" r="r" b="b"/>
              <a:pathLst>
                <a:path w="10618597" h="152400">
                  <a:moveTo>
                    <a:pt x="0" y="40132"/>
                  </a:moveTo>
                  <a:cubicBezTo>
                    <a:pt x="0" y="17907"/>
                    <a:pt x="17907" y="0"/>
                    <a:pt x="40132" y="0"/>
                  </a:cubicBezTo>
                  <a:lnTo>
                    <a:pt x="10578465" y="0"/>
                  </a:lnTo>
                  <a:cubicBezTo>
                    <a:pt x="10600563" y="0"/>
                    <a:pt x="10618597" y="17907"/>
                    <a:pt x="10618597" y="40132"/>
                  </a:cubicBezTo>
                  <a:lnTo>
                    <a:pt x="10618597" y="112268"/>
                  </a:lnTo>
                  <a:cubicBezTo>
                    <a:pt x="10618597" y="134366"/>
                    <a:pt x="10600690" y="152400"/>
                    <a:pt x="10578465" y="152400"/>
                  </a:cubicBezTo>
                  <a:lnTo>
                    <a:pt x="40132" y="152400"/>
                  </a:lnTo>
                  <a:cubicBezTo>
                    <a:pt x="17907" y="152400"/>
                    <a:pt x="0" y="134493"/>
                    <a:pt x="0" y="112268"/>
                  </a:cubicBezTo>
                  <a:close/>
                </a:path>
              </a:pathLst>
            </a:custGeom>
            <a:solidFill>
              <a:srgbClr val="2D2E34"/>
            </a:solidFill>
            <a:ln w="12700">
              <a:solidFill>
                <a:srgbClr val="000000"/>
              </a:solidFill>
            </a:ln>
          </p:spPr>
        </p:sp>
      </p:grpSp>
      <p:grpSp>
        <p:nvGrpSpPr>
          <p:cNvPr id="39" name="Group 39"/>
          <p:cNvGrpSpPr/>
          <p:nvPr/>
        </p:nvGrpSpPr>
        <p:grpSpPr>
          <a:xfrm>
            <a:off x="2819667" y="6438900"/>
            <a:ext cx="601564" cy="601564"/>
            <a:chOff x="0" y="0"/>
            <a:chExt cx="802085" cy="802085"/>
          </a:xfrm>
        </p:grpSpPr>
        <p:sp>
          <p:nvSpPr>
            <p:cNvPr id="40" name="Freeform 40"/>
            <p:cNvSpPr/>
            <p:nvPr/>
          </p:nvSpPr>
          <p:spPr>
            <a:xfrm>
              <a:off x="0" y="0"/>
              <a:ext cx="802132" cy="802132"/>
            </a:xfrm>
            <a:custGeom>
              <a:avLst/>
              <a:gdLst/>
              <a:ahLst/>
              <a:cxnLst/>
              <a:rect l="l" t="t" r="r" b="b"/>
              <a:pathLst>
                <a:path w="802132" h="802132">
                  <a:moveTo>
                    <a:pt x="0" y="401066"/>
                  </a:moveTo>
                  <a:cubicBezTo>
                    <a:pt x="0" y="179578"/>
                    <a:pt x="179578" y="0"/>
                    <a:pt x="401066" y="0"/>
                  </a:cubicBezTo>
                  <a:cubicBezTo>
                    <a:pt x="622554" y="0"/>
                    <a:pt x="802132" y="179578"/>
                    <a:pt x="802132" y="401066"/>
                  </a:cubicBezTo>
                  <a:cubicBezTo>
                    <a:pt x="802132" y="622554"/>
                    <a:pt x="622554" y="802132"/>
                    <a:pt x="401066" y="802132"/>
                  </a:cubicBezTo>
                  <a:cubicBezTo>
                    <a:pt x="179578" y="802132"/>
                    <a:pt x="0" y="622554"/>
                    <a:pt x="0" y="401066"/>
                  </a:cubicBezTo>
                  <a:close/>
                </a:path>
              </a:pathLst>
            </a:custGeom>
            <a:solidFill>
              <a:srgbClr val="2D2E34"/>
            </a:solidFill>
            <a:ln w="12700">
              <a:solidFill>
                <a:srgbClr val="000000"/>
              </a:solidFill>
            </a:ln>
          </p:spPr>
        </p:sp>
      </p:grpSp>
      <p:sp>
        <p:nvSpPr>
          <p:cNvPr id="41" name="TextBox 41"/>
          <p:cNvSpPr txBox="1"/>
          <p:nvPr/>
        </p:nvSpPr>
        <p:spPr>
          <a:xfrm>
            <a:off x="3036242" y="6493966"/>
            <a:ext cx="240655" cy="357931"/>
          </a:xfrm>
          <a:prstGeom prst="rect">
            <a:avLst/>
          </a:prstGeom>
        </p:spPr>
        <p:txBody>
          <a:bodyPr lIns="0" tIns="0" rIns="0" bIns="0" rtlCol="0" anchor="t">
            <a:spAutoFit/>
          </a:bodyPr>
          <a:lstStyle/>
          <a:p>
            <a:pPr algn="l">
              <a:lnSpc>
                <a:spcPts val="2810"/>
              </a:lnSpc>
            </a:pPr>
            <a:r>
              <a:rPr lang="en-US" sz="1875" b="1">
                <a:solidFill>
                  <a:srgbClr val="FFFFFF"/>
                </a:solidFill>
                <a:latin typeface="Montserrat Bold" panose="00000800000000000000"/>
                <a:ea typeface="Montserrat Bold" panose="00000800000000000000"/>
                <a:cs typeface="Montserrat Bold" panose="00000800000000000000"/>
                <a:sym typeface="Montserrat Bold" panose="00000800000000000000"/>
              </a:rPr>
              <a:t>4</a:t>
            </a:r>
            <a:endParaRPr lang="en-US" sz="187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2" name="TextBox 42"/>
          <p:cNvSpPr txBox="1"/>
          <p:nvPr/>
        </p:nvSpPr>
        <p:spPr>
          <a:xfrm>
            <a:off x="1308735" y="7145655"/>
            <a:ext cx="7191375" cy="280035"/>
          </a:xfrm>
          <a:prstGeom prst="rect">
            <a:avLst/>
          </a:prstGeom>
        </p:spPr>
        <p:txBody>
          <a:bodyPr wrap="square" lIns="0" tIns="0" rIns="0" bIns="0" rtlCol="0" anchor="t">
            <a:spAutoFit/>
          </a:bodyPr>
          <a:lstStyle/>
          <a:p>
            <a:pPr algn="l">
              <a:lnSpc>
                <a:spcPts val="218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Research Gap</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3" name="TextBox 43"/>
          <p:cNvSpPr txBox="1"/>
          <p:nvPr/>
        </p:nvSpPr>
        <p:spPr>
          <a:xfrm>
            <a:off x="1308795" y="7493496"/>
            <a:ext cx="7505849" cy="861695"/>
          </a:xfrm>
          <a:prstGeom prst="rect">
            <a:avLst/>
          </a:prstGeom>
        </p:spPr>
        <p:txBody>
          <a:bodyPr lIns="0" tIns="0" rIns="0" bIns="0" rtlCol="0" anchor="t">
            <a:spAutoFit/>
          </a:bodyPr>
          <a:lstStyle/>
          <a:p>
            <a:pPr algn="l">
              <a:lnSpc>
                <a:spcPct val="100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A critical lack of empirically validated decision models grounded in real-world expert input.</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grpSp>
        <p:nvGrpSpPr>
          <p:cNvPr id="46" name="Group 46"/>
          <p:cNvGrpSpPr/>
          <p:nvPr/>
        </p:nvGrpSpPr>
        <p:grpSpPr>
          <a:xfrm>
            <a:off x="11531600" y="6625590"/>
            <a:ext cx="3242945" cy="114300"/>
            <a:chOff x="0" y="0"/>
            <a:chExt cx="10618588" cy="152400"/>
          </a:xfrm>
        </p:grpSpPr>
        <p:sp>
          <p:nvSpPr>
            <p:cNvPr id="47" name="Freeform 47"/>
            <p:cNvSpPr/>
            <p:nvPr/>
          </p:nvSpPr>
          <p:spPr>
            <a:xfrm>
              <a:off x="0" y="0"/>
              <a:ext cx="10618597" cy="152400"/>
            </a:xfrm>
            <a:custGeom>
              <a:avLst/>
              <a:gdLst/>
              <a:ahLst/>
              <a:cxnLst/>
              <a:rect l="l" t="t" r="r" b="b"/>
              <a:pathLst>
                <a:path w="10618597" h="152400">
                  <a:moveTo>
                    <a:pt x="0" y="40132"/>
                  </a:moveTo>
                  <a:cubicBezTo>
                    <a:pt x="0" y="17907"/>
                    <a:pt x="17907" y="0"/>
                    <a:pt x="40132" y="0"/>
                  </a:cubicBezTo>
                  <a:lnTo>
                    <a:pt x="10578465" y="0"/>
                  </a:lnTo>
                  <a:cubicBezTo>
                    <a:pt x="10600563" y="0"/>
                    <a:pt x="10618597" y="17907"/>
                    <a:pt x="10618597" y="40132"/>
                  </a:cubicBezTo>
                  <a:lnTo>
                    <a:pt x="10618597" y="112268"/>
                  </a:lnTo>
                  <a:cubicBezTo>
                    <a:pt x="10618597" y="134366"/>
                    <a:pt x="10600690" y="152400"/>
                    <a:pt x="10578465" y="152400"/>
                  </a:cubicBezTo>
                  <a:lnTo>
                    <a:pt x="40132" y="152400"/>
                  </a:lnTo>
                  <a:cubicBezTo>
                    <a:pt x="17907" y="152400"/>
                    <a:pt x="0" y="134493"/>
                    <a:pt x="0" y="112268"/>
                  </a:cubicBezTo>
                  <a:close/>
                </a:path>
              </a:pathLst>
            </a:custGeom>
            <a:solidFill>
              <a:srgbClr val="2D2E34"/>
            </a:solidFill>
            <a:ln w="12700">
              <a:solidFill>
                <a:srgbClr val="000000"/>
              </a:solidFill>
            </a:ln>
          </p:spPr>
        </p:sp>
      </p:grpSp>
      <p:grpSp>
        <p:nvGrpSpPr>
          <p:cNvPr id="48" name="Group 48"/>
          <p:cNvGrpSpPr/>
          <p:nvPr/>
        </p:nvGrpSpPr>
        <p:grpSpPr>
          <a:xfrm>
            <a:off x="12925276" y="6353175"/>
            <a:ext cx="601564" cy="601564"/>
            <a:chOff x="0" y="0"/>
            <a:chExt cx="802085" cy="802085"/>
          </a:xfrm>
        </p:grpSpPr>
        <p:sp>
          <p:nvSpPr>
            <p:cNvPr id="49" name="Freeform 49"/>
            <p:cNvSpPr/>
            <p:nvPr/>
          </p:nvSpPr>
          <p:spPr>
            <a:xfrm>
              <a:off x="0" y="0"/>
              <a:ext cx="802132" cy="802132"/>
            </a:xfrm>
            <a:custGeom>
              <a:avLst/>
              <a:gdLst/>
              <a:ahLst/>
              <a:cxnLst/>
              <a:rect l="l" t="t" r="r" b="b"/>
              <a:pathLst>
                <a:path w="802132" h="802132">
                  <a:moveTo>
                    <a:pt x="0" y="401066"/>
                  </a:moveTo>
                  <a:cubicBezTo>
                    <a:pt x="0" y="179578"/>
                    <a:pt x="179578" y="0"/>
                    <a:pt x="401066" y="0"/>
                  </a:cubicBezTo>
                  <a:cubicBezTo>
                    <a:pt x="622554" y="0"/>
                    <a:pt x="802132" y="179578"/>
                    <a:pt x="802132" y="401066"/>
                  </a:cubicBezTo>
                  <a:cubicBezTo>
                    <a:pt x="802132" y="622554"/>
                    <a:pt x="622554" y="802132"/>
                    <a:pt x="401066" y="802132"/>
                  </a:cubicBezTo>
                  <a:cubicBezTo>
                    <a:pt x="179578" y="802132"/>
                    <a:pt x="0" y="622554"/>
                    <a:pt x="0" y="401066"/>
                  </a:cubicBezTo>
                  <a:close/>
                </a:path>
              </a:pathLst>
            </a:custGeom>
            <a:solidFill>
              <a:srgbClr val="2D2E34"/>
            </a:solidFill>
            <a:ln w="12700">
              <a:solidFill>
                <a:srgbClr val="000000"/>
              </a:solidFill>
            </a:ln>
          </p:spPr>
        </p:sp>
      </p:grpSp>
      <p:sp>
        <p:nvSpPr>
          <p:cNvPr id="50" name="TextBox 50"/>
          <p:cNvSpPr txBox="1"/>
          <p:nvPr/>
        </p:nvSpPr>
        <p:spPr>
          <a:xfrm>
            <a:off x="13105656" y="6446341"/>
            <a:ext cx="240655" cy="357931"/>
          </a:xfrm>
          <a:prstGeom prst="rect">
            <a:avLst/>
          </a:prstGeom>
        </p:spPr>
        <p:txBody>
          <a:bodyPr lIns="0" tIns="0" rIns="0" bIns="0" rtlCol="0" anchor="t">
            <a:spAutoFit/>
          </a:bodyPr>
          <a:lstStyle/>
          <a:p>
            <a:pPr algn="l">
              <a:lnSpc>
                <a:spcPts val="2810"/>
              </a:lnSpc>
            </a:pPr>
            <a:r>
              <a:rPr lang="en-US" sz="1875" b="1">
                <a:solidFill>
                  <a:srgbClr val="FFFFFF"/>
                </a:solidFill>
                <a:latin typeface="Montserrat Bold" panose="00000800000000000000"/>
                <a:ea typeface="Montserrat Bold" panose="00000800000000000000"/>
                <a:cs typeface="Montserrat Bold" panose="00000800000000000000"/>
                <a:sym typeface="Montserrat Bold" panose="00000800000000000000"/>
              </a:rPr>
              <a:t>5</a:t>
            </a:r>
            <a:endParaRPr lang="en-US" sz="187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51" name="TextBox 51"/>
          <p:cNvSpPr txBox="1"/>
          <p:nvPr/>
        </p:nvSpPr>
        <p:spPr>
          <a:xfrm>
            <a:off x="9472930" y="7145655"/>
            <a:ext cx="7179945" cy="280035"/>
          </a:xfrm>
          <a:prstGeom prst="rect">
            <a:avLst/>
          </a:prstGeom>
        </p:spPr>
        <p:txBody>
          <a:bodyPr wrap="square" lIns="0" tIns="0" rIns="0" bIns="0" rtlCol="0" anchor="t">
            <a:spAutoFit/>
          </a:bodyPr>
          <a:lstStyle/>
          <a:p>
            <a:pPr algn="l">
              <a:lnSpc>
                <a:spcPts val="218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Research Contribution</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52" name="TextBox 52"/>
          <p:cNvSpPr txBox="1"/>
          <p:nvPr/>
        </p:nvSpPr>
        <p:spPr>
          <a:xfrm>
            <a:off x="9473207" y="7493496"/>
            <a:ext cx="7505849" cy="1292225"/>
          </a:xfrm>
          <a:prstGeom prst="rect">
            <a:avLst/>
          </a:prstGeom>
        </p:spPr>
        <p:txBody>
          <a:bodyPr lIns="0" tIns="0" rIns="0" bIns="0" rtlCol="0" anchor="t">
            <a:spAutoFit/>
          </a:bodyPr>
          <a:lstStyle/>
          <a:p>
            <a:pPr algn="l">
              <a:lnSpc>
                <a:spcPct val="100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This study directly addresses this gap, providing an evidence-based and user-oriented tool for project managers.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id="8" name="TextBox 8"/>
          <p:cNvSpPr txBox="1"/>
          <p:nvPr/>
        </p:nvSpPr>
        <p:spPr>
          <a:xfrm>
            <a:off x="3018155" y="313055"/>
            <a:ext cx="10648315" cy="568325"/>
          </a:xfrm>
          <a:prstGeom prst="rect">
            <a:avLst/>
          </a:prstGeom>
        </p:spPr>
        <p:txBody>
          <a:bodyPr wrap="square" lIns="0" tIns="0" rIns="0" bIns="0" rtlCol="0" anchor="t">
            <a:spAutoFit/>
          </a:bodyPr>
          <a:lstStyle/>
          <a:p>
            <a:pPr algn="l">
              <a:lnSpc>
                <a:spcPts val="4435"/>
              </a:lnSpc>
            </a:pPr>
            <a:r>
              <a:rPr lang="en-US" sz="3560" b="1">
                <a:solidFill>
                  <a:srgbClr val="000000"/>
                </a:solidFill>
                <a:latin typeface="Montserrat Bold" panose="00000800000000000000"/>
                <a:ea typeface="Montserrat Bold" panose="00000800000000000000"/>
                <a:cs typeface="Montserrat Bold" panose="00000800000000000000"/>
                <a:sym typeface="Montserrat Bold" panose="00000800000000000000"/>
              </a:rPr>
              <a:t>Introduction: Research Approach &amp; Aims</a:t>
            </a:r>
            <a:endParaRPr lang="en-US" sz="356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9" name="TextBox 9"/>
          <p:cNvSpPr txBox="1"/>
          <p:nvPr/>
        </p:nvSpPr>
        <p:spPr>
          <a:xfrm>
            <a:off x="533400" y="1562100"/>
            <a:ext cx="5404485" cy="280035"/>
          </a:xfrm>
          <a:prstGeom prst="rect">
            <a:avLst/>
          </a:prstGeom>
        </p:spPr>
        <p:txBody>
          <a:bodyPr wrap="square" lIns="0" tIns="0" rIns="0" bIns="0" rtlCol="0" anchor="t">
            <a:spAutoFit/>
          </a:bodyPr>
          <a:lstStyle/>
          <a:p>
            <a:pPr algn="l">
              <a:lnSpc>
                <a:spcPts val="2185"/>
              </a:lnSpc>
            </a:pPr>
            <a:r>
              <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rPr>
              <a:t>Methodological Approach</a:t>
            </a:r>
            <a:endPar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0" name="TextBox 10"/>
          <p:cNvSpPr txBox="1"/>
          <p:nvPr/>
        </p:nvSpPr>
        <p:spPr>
          <a:xfrm>
            <a:off x="838200" y="2171700"/>
            <a:ext cx="9748520" cy="1306830"/>
          </a:xfrm>
          <a:prstGeom prst="rect">
            <a:avLst/>
          </a:prstGeom>
        </p:spPr>
        <p:txBody>
          <a:bodyPr wrap="square" lIns="0" tIns="0" rIns="0" bIns="0" rtlCol="0" anchor="t">
            <a:noAutofit/>
          </a:bodyPr>
          <a:lstStyle/>
          <a:p>
            <a:pPr marL="235585" lvl="1" indent="-118110" algn="l">
              <a:lnSpc>
                <a:spcPct val="100000"/>
              </a:lnSpc>
              <a:buFont typeface="Arial" panose="020B0604020202020204"/>
              <a:buChar char="•"/>
            </a:pP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Literature Review:</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Comprehensive analysis of existing academic and industry publications.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1" name="TextBox 11"/>
          <p:cNvSpPr txBox="1"/>
          <p:nvPr/>
        </p:nvSpPr>
        <p:spPr>
          <a:xfrm>
            <a:off x="838200" y="3314700"/>
            <a:ext cx="8742045" cy="861695"/>
          </a:xfrm>
          <a:prstGeom prst="rect">
            <a:avLst/>
          </a:prstGeom>
        </p:spPr>
        <p:txBody>
          <a:bodyPr wrap="square" lIns="0" tIns="0" rIns="0" bIns="0" rtlCol="0" anchor="t">
            <a:spAutoFit/>
          </a:bodyPr>
          <a:lstStyle/>
          <a:p>
            <a:pPr marL="235585" lvl="1" indent="-118110" algn="l">
              <a:lnSpc>
                <a:spcPct val="100000"/>
              </a:lnSpc>
              <a:buFont typeface="Arial" panose="020B0604020202020204"/>
              <a:buChar char="•"/>
            </a:pP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Expert Interviews:</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Qualitative data collection from experienced professionals for real-world insights.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2" name="TextBox 12"/>
          <p:cNvSpPr txBox="1"/>
          <p:nvPr/>
        </p:nvSpPr>
        <p:spPr>
          <a:xfrm>
            <a:off x="762000" y="4410710"/>
            <a:ext cx="8554085" cy="861695"/>
          </a:xfrm>
          <a:prstGeom prst="rect">
            <a:avLst/>
          </a:prstGeom>
        </p:spPr>
        <p:txBody>
          <a:bodyPr wrap="square" lIns="0" tIns="0" rIns="0" bIns="0" rtlCol="0" anchor="t">
            <a:spAutoFit/>
          </a:bodyPr>
          <a:lstStyle/>
          <a:p>
            <a:pPr marL="235585" lvl="1" indent="-118110" algn="l">
              <a:lnSpc>
                <a:spcPct val="100000"/>
              </a:lnSpc>
              <a:buFont typeface="Arial" panose="020B0604020202020204"/>
              <a:buChar char="•"/>
            </a:pPr>
            <a:r>
              <a:rPr lang="en-US" sz="2800" b="1">
                <a:solidFill>
                  <a:srgbClr val="3D3838"/>
                </a:solidFill>
                <a:latin typeface="Source Sans 3 Bold" panose="020B0303030403020204"/>
                <a:ea typeface="Source Sans 3 Bold" panose="020B0303030403020204"/>
                <a:cs typeface="Source Sans 3 Bold" panose="020B0303030403020204"/>
                <a:sym typeface="Source Sans 3 Bold" panose="020B0303030403020204"/>
              </a:rPr>
              <a:t>Model Development:</a:t>
            </a: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 Structured creation of a decision framework based on collected evidence.</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3" name="TextBox 13"/>
          <p:cNvSpPr txBox="1"/>
          <p:nvPr/>
        </p:nvSpPr>
        <p:spPr>
          <a:xfrm>
            <a:off x="10363200" y="1723390"/>
            <a:ext cx="6026785" cy="496570"/>
          </a:xfrm>
          <a:prstGeom prst="rect">
            <a:avLst/>
          </a:prstGeom>
        </p:spPr>
        <p:txBody>
          <a:bodyPr lIns="0" tIns="0" rIns="0" bIns="0" rtlCol="0" anchor="t">
            <a:noAutofit/>
          </a:bodyPr>
          <a:lstStyle/>
          <a:p>
            <a:pPr algn="l">
              <a:lnSpc>
                <a:spcPts val="2185"/>
              </a:lnSpc>
            </a:pPr>
            <a:r>
              <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rPr>
              <a:t>Cross-Industry Applicability</a:t>
            </a:r>
            <a:endPar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4" name="TextBox 14"/>
          <p:cNvSpPr txBox="1"/>
          <p:nvPr/>
        </p:nvSpPr>
        <p:spPr>
          <a:xfrm>
            <a:off x="10287000" y="2171700"/>
            <a:ext cx="7188835" cy="862330"/>
          </a:xfrm>
          <a:prstGeom prst="rect">
            <a:avLst/>
          </a:prstGeom>
        </p:spPr>
        <p:txBody>
          <a:bodyPr wrap="square" lIns="0" tIns="0" rIns="0" bIns="0" rtlCol="0" anchor="t">
            <a:noAutofit/>
          </a:bodyPr>
          <a:lstStyle/>
          <a:p>
            <a:pPr algn="l">
              <a:lnSpc>
                <a:spcPct val="100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The model's versatility ensures broad usefulness across various sectors.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5" name="TextBox 15"/>
          <p:cNvSpPr txBox="1"/>
          <p:nvPr/>
        </p:nvSpPr>
        <p:spPr>
          <a:xfrm>
            <a:off x="10363200" y="3558540"/>
            <a:ext cx="5489575" cy="280035"/>
          </a:xfrm>
          <a:prstGeom prst="rect">
            <a:avLst/>
          </a:prstGeom>
        </p:spPr>
        <p:txBody>
          <a:bodyPr wrap="square" lIns="0" tIns="0" rIns="0" bIns="0" rtlCol="0" anchor="t">
            <a:spAutoFit/>
          </a:bodyPr>
          <a:lstStyle/>
          <a:p>
            <a:pPr algn="l">
              <a:lnSpc>
                <a:spcPts val="2185"/>
              </a:lnSpc>
            </a:pPr>
            <a:r>
              <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rPr>
              <a:t>Project-Specific Framework</a:t>
            </a:r>
            <a:endPar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6" name="TextBox 16"/>
          <p:cNvSpPr txBox="1"/>
          <p:nvPr/>
        </p:nvSpPr>
        <p:spPr>
          <a:xfrm>
            <a:off x="10567035" y="4030345"/>
            <a:ext cx="6832600" cy="861695"/>
          </a:xfrm>
          <a:prstGeom prst="rect">
            <a:avLst/>
          </a:prstGeom>
        </p:spPr>
        <p:txBody>
          <a:bodyPr wrap="square" lIns="0" tIns="0" rIns="0" bIns="0" rtlCol="0" anchor="t">
            <a:spAutoFit/>
          </a:bodyPr>
          <a:lstStyle/>
          <a:p>
            <a:pPr algn="l">
              <a:lnSpc>
                <a:spcPct val="100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Goal: Develop a tailored decision framework, moving beyond one-size-fits-all solutions.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17" name="TextBox 17"/>
          <p:cNvSpPr txBox="1"/>
          <p:nvPr/>
        </p:nvSpPr>
        <p:spPr>
          <a:xfrm>
            <a:off x="838200" y="5753100"/>
            <a:ext cx="9270365" cy="280035"/>
          </a:xfrm>
          <a:prstGeom prst="rect">
            <a:avLst/>
          </a:prstGeom>
        </p:spPr>
        <p:txBody>
          <a:bodyPr wrap="square" lIns="0" tIns="0" rIns="0" bIns="0" rtlCol="0" anchor="t">
            <a:spAutoFit/>
          </a:bodyPr>
          <a:lstStyle/>
          <a:p>
            <a:pPr algn="l">
              <a:lnSpc>
                <a:spcPts val="2185"/>
              </a:lnSpc>
            </a:pPr>
            <a:r>
              <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rPr>
              <a:t>Study's Aims &amp; Research Questions</a:t>
            </a:r>
            <a:endPar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0" name="TextBox 20"/>
          <p:cNvSpPr txBox="1"/>
          <p:nvPr/>
        </p:nvSpPr>
        <p:spPr>
          <a:xfrm>
            <a:off x="1115060" y="6515100"/>
            <a:ext cx="9171940" cy="280035"/>
          </a:xfrm>
          <a:prstGeom prst="rect">
            <a:avLst/>
          </a:prstGeom>
        </p:spPr>
        <p:txBody>
          <a:bodyPr wrap="square" lIns="0" tIns="0" rIns="0" bIns="0" rtlCol="0" anchor="t">
            <a:spAutoFit/>
          </a:bodyPr>
          <a:lstStyle/>
          <a:p>
            <a:pPr algn="l">
              <a:lnSpc>
                <a:spcPts val="218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RQ1: Comparative Analysis</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1" name="TextBox 21"/>
          <p:cNvSpPr txBox="1"/>
          <p:nvPr/>
        </p:nvSpPr>
        <p:spPr>
          <a:xfrm>
            <a:off x="1066800" y="7124700"/>
            <a:ext cx="15158085" cy="861695"/>
          </a:xfrm>
          <a:prstGeom prst="rect">
            <a:avLst/>
          </a:prstGeom>
        </p:spPr>
        <p:txBody>
          <a:bodyPr wrap="square" lIns="0" tIns="0" rIns="0" bIns="0" rtlCol="0" anchor="t">
            <a:spAutoFit/>
          </a:bodyPr>
          <a:lstStyle/>
          <a:p>
            <a:pPr algn="l">
              <a:lnSpc>
                <a:spcPct val="100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Compares Agile vs. Plan-driven methods from a practitioner's viewpoint, highlighting their practical implications.</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
        <p:nvSpPr>
          <p:cNvPr id="24" name="TextBox 24"/>
          <p:cNvSpPr txBox="1"/>
          <p:nvPr/>
        </p:nvSpPr>
        <p:spPr>
          <a:xfrm>
            <a:off x="1219200" y="8420100"/>
            <a:ext cx="8481695" cy="280035"/>
          </a:xfrm>
          <a:prstGeom prst="rect">
            <a:avLst/>
          </a:prstGeom>
        </p:spPr>
        <p:txBody>
          <a:bodyPr wrap="square" lIns="0" tIns="0" rIns="0" bIns="0" rtlCol="0" anchor="t">
            <a:spAutoFit/>
          </a:bodyPr>
          <a:lstStyle/>
          <a:p>
            <a:pPr algn="l">
              <a:lnSpc>
                <a:spcPts val="2185"/>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RQ2: Decision Model Development</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5" name="TextBox 25"/>
          <p:cNvSpPr txBox="1"/>
          <p:nvPr/>
        </p:nvSpPr>
        <p:spPr>
          <a:xfrm>
            <a:off x="1295400" y="8801100"/>
            <a:ext cx="14455775" cy="861695"/>
          </a:xfrm>
          <a:prstGeom prst="rect">
            <a:avLst/>
          </a:prstGeom>
        </p:spPr>
        <p:txBody>
          <a:bodyPr wrap="square" lIns="0" tIns="0" rIns="0" bIns="0" rtlCol="0" anchor="t">
            <a:spAutoFit/>
          </a:bodyPr>
          <a:lstStyle/>
          <a:p>
            <a:pPr algn="l">
              <a:lnSpc>
                <a:spcPct val="100000"/>
              </a:lnSpc>
            </a:pPr>
            <a:r>
              <a:rPr lang="en-US" sz="2800">
                <a:solidFill>
                  <a:srgbClr val="3D3838"/>
                </a:solidFill>
                <a:latin typeface="Source Sans 3" panose="020B0303030403020204"/>
                <a:ea typeface="Source Sans 3" panose="020B0303030403020204"/>
                <a:cs typeface="Source Sans 3" panose="020B0303030403020204"/>
                <a:sym typeface="Source Sans 3" panose="020B0303030403020204"/>
              </a:rPr>
              <a:t>Develops a robust decision model for selecting the most appropriate project management approach.</a:t>
            </a:r>
            <a:endParaRPr lang="en-US" sz="2800">
              <a:solidFill>
                <a:srgbClr val="3D3838"/>
              </a:solidFill>
              <a:latin typeface="Source Sans 3" panose="020B0303030403020204"/>
              <a:ea typeface="Source Sans 3" panose="020B0303030403020204"/>
              <a:cs typeface="Source Sans 3" panose="020B0303030403020204"/>
              <a:sym typeface="Source Sans 3" panose="020B0303030403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id="6" name="TextBox 6"/>
          <p:cNvSpPr txBox="1"/>
          <p:nvPr/>
        </p:nvSpPr>
        <p:spPr>
          <a:xfrm>
            <a:off x="798195" y="419100"/>
            <a:ext cx="13520420" cy="455930"/>
          </a:xfrm>
          <a:prstGeom prst="rect">
            <a:avLst/>
          </a:prstGeom>
        </p:spPr>
        <p:txBody>
          <a:bodyPr wrap="square" lIns="0" tIns="0" rIns="0" bIns="0" rtlCol="0" anchor="t">
            <a:spAutoFit/>
          </a:bodyPr>
          <a:lstStyle/>
          <a:p>
            <a:pPr algn="l">
              <a:lnSpc>
                <a:spcPts val="3560"/>
              </a:lnSpc>
            </a:pPr>
            <a:r>
              <a:rPr lang="en-US" altLang="en-GB" sz="2875" b="1">
                <a:solidFill>
                  <a:srgbClr val="000000"/>
                </a:solidFill>
                <a:latin typeface="Montserrat Bold" panose="00000800000000000000"/>
                <a:ea typeface="Montserrat Bold" panose="00000800000000000000"/>
                <a:cs typeface="Montserrat Bold" panose="00000800000000000000"/>
                <a:sym typeface="Montserrat Bold" panose="00000800000000000000"/>
              </a:rPr>
              <a:t>AGILE VS. WATERFALL: SIDE-BY-SIDE COMPARISON</a:t>
            </a:r>
            <a:endParaRPr lang="en-US" altLang="en-GB" sz="2875"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11" name="Group 11"/>
          <p:cNvGrpSpPr/>
          <p:nvPr/>
        </p:nvGrpSpPr>
        <p:grpSpPr>
          <a:xfrm>
            <a:off x="847090" y="1181100"/>
            <a:ext cx="16600170" cy="728345"/>
            <a:chOff x="0" y="0"/>
            <a:chExt cx="11037292" cy="971097"/>
          </a:xfrm>
        </p:grpSpPr>
        <p:sp>
          <p:nvSpPr>
            <p:cNvPr id="12" name="Freeform 12"/>
            <p:cNvSpPr/>
            <p:nvPr/>
          </p:nvSpPr>
          <p:spPr>
            <a:xfrm>
              <a:off x="0" y="0"/>
              <a:ext cx="11037292" cy="971097"/>
            </a:xfrm>
            <a:custGeom>
              <a:avLst/>
              <a:gdLst/>
              <a:ahLst/>
              <a:cxnLst/>
              <a:rect l="l" t="t" r="r" b="b"/>
              <a:pathLst>
                <a:path w="11037189" h="3097022">
                  <a:moveTo>
                    <a:pt x="0" y="32131"/>
                  </a:moveTo>
                  <a:cubicBezTo>
                    <a:pt x="0" y="14351"/>
                    <a:pt x="14351" y="0"/>
                    <a:pt x="32131" y="0"/>
                  </a:cubicBezTo>
                  <a:lnTo>
                    <a:pt x="11005058" y="0"/>
                  </a:lnTo>
                  <a:cubicBezTo>
                    <a:pt x="11022838" y="0"/>
                    <a:pt x="11037189" y="14351"/>
                    <a:pt x="11037189" y="32131"/>
                  </a:cubicBezTo>
                  <a:lnTo>
                    <a:pt x="11037189" y="3064891"/>
                  </a:lnTo>
                  <a:cubicBezTo>
                    <a:pt x="11037189" y="3082671"/>
                    <a:pt x="11022838" y="3097022"/>
                    <a:pt x="11005058" y="3097022"/>
                  </a:cubicBezTo>
                  <a:lnTo>
                    <a:pt x="32131" y="3097022"/>
                  </a:lnTo>
                  <a:cubicBezTo>
                    <a:pt x="14351" y="3097022"/>
                    <a:pt x="0" y="3082671"/>
                    <a:pt x="0" y="3064891"/>
                  </a:cubicBezTo>
                  <a:close/>
                </a:path>
              </a:pathLst>
            </a:custGeom>
            <a:solidFill>
              <a:srgbClr val="F2EEEE"/>
            </a:solidFill>
            <a:ln w="12700">
              <a:solidFill>
                <a:srgbClr val="000000"/>
              </a:solidFill>
            </a:ln>
          </p:spPr>
          <p:txBody>
            <a:bodyPr/>
            <a:p>
              <a:endParaRPr lang="en-GB" altLang="en-US"/>
            </a:p>
          </p:txBody>
        </p:sp>
      </p:grpSp>
      <p:sp>
        <p:nvSpPr>
          <p:cNvPr id="13" name="TextBox 13"/>
          <p:cNvSpPr txBox="1"/>
          <p:nvPr/>
        </p:nvSpPr>
        <p:spPr>
          <a:xfrm>
            <a:off x="2286000" y="1104900"/>
            <a:ext cx="5476875" cy="577850"/>
          </a:xfrm>
          <a:prstGeom prst="rect">
            <a:avLst/>
          </a:prstGeom>
        </p:spPr>
        <p:txBody>
          <a:bodyPr wrap="square" lIns="0" tIns="0" rIns="0" bIns="0" rtlCol="0" anchor="t">
            <a:noAutofit/>
          </a:bodyPr>
          <a:lstStyle/>
          <a:p>
            <a:pPr algn="r">
              <a:lnSpc>
                <a:spcPts val="1750"/>
              </a:lnSpc>
            </a:pPr>
            <a:endParaRPr lang="en-US" altLang="en-GB"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a:p>
            <a:pPr algn="r">
              <a:lnSpc>
                <a:spcPts val="1750"/>
              </a:lnSpc>
            </a:pPr>
            <a:r>
              <a:rPr lang="en-US" altLang="en-GB"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 </a:t>
            </a:r>
            <a:endParaRPr lang="en-US" altLang="en-GB"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a:p>
            <a:pPr algn="r">
              <a:lnSpc>
                <a:spcPts val="1750"/>
              </a:lnSpc>
            </a:pPr>
            <a:r>
              <a:rPr lang="en-US" altLang="en-GB"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WATERFALL (PLAN-DRIVEN)  </a:t>
            </a:r>
            <a:endParaRPr lang="en-US" altLang="en-GB"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18" name="Group 18"/>
          <p:cNvGrpSpPr/>
          <p:nvPr>
            <p:custDataLst>
              <p:tags r:id="rId1"/>
            </p:custDataLst>
          </p:nvPr>
        </p:nvGrpSpPr>
        <p:grpSpPr>
          <a:xfrm>
            <a:off x="804545" y="2095500"/>
            <a:ext cx="16642715" cy="2322830"/>
            <a:chOff x="0" y="0"/>
            <a:chExt cx="11037292" cy="3097013"/>
          </a:xfrm>
        </p:grpSpPr>
        <p:sp>
          <p:nvSpPr>
            <p:cNvPr id="19" name="Freeform 19"/>
            <p:cNvSpPr/>
            <p:nvPr>
              <p:custDataLst>
                <p:tags r:id="rId2"/>
              </p:custDataLst>
            </p:nvPr>
          </p:nvSpPr>
          <p:spPr>
            <a:xfrm>
              <a:off x="0" y="0"/>
              <a:ext cx="11037316" cy="3097022"/>
            </a:xfrm>
            <a:custGeom>
              <a:avLst/>
              <a:gdLst/>
              <a:ahLst/>
              <a:cxnLst/>
              <a:rect l="l" t="t" r="r" b="b"/>
              <a:pathLst>
                <a:path w="11037316" h="3097022">
                  <a:moveTo>
                    <a:pt x="0" y="0"/>
                  </a:moveTo>
                  <a:lnTo>
                    <a:pt x="11037316" y="0"/>
                  </a:lnTo>
                  <a:lnTo>
                    <a:pt x="11037316" y="3097022"/>
                  </a:lnTo>
                  <a:lnTo>
                    <a:pt x="0" y="3097022"/>
                  </a:lnTo>
                  <a:close/>
                </a:path>
              </a:pathLst>
            </a:custGeom>
            <a:solidFill>
              <a:srgbClr val="F2EEEE"/>
            </a:solidFill>
            <a:ln w="12700">
              <a:solidFill>
                <a:srgbClr val="000000"/>
              </a:solidFill>
            </a:ln>
          </p:spPr>
        </p:sp>
      </p:grpSp>
      <p:sp>
        <p:nvSpPr>
          <p:cNvPr id="20" name="TextBox 20"/>
          <p:cNvSpPr txBox="1"/>
          <p:nvPr>
            <p:custDataLst>
              <p:tags r:id="rId3"/>
            </p:custDataLst>
          </p:nvPr>
        </p:nvSpPr>
        <p:spPr>
          <a:xfrm>
            <a:off x="1464945" y="2781300"/>
            <a:ext cx="7083425" cy="1346200"/>
          </a:xfrm>
          <a:prstGeom prst="rect">
            <a:avLst/>
          </a:prstGeom>
        </p:spPr>
        <p:txBody>
          <a:bodyPr wrap="square" lIns="0" tIns="0" rIns="0" bIns="0" rtlCol="0" anchor="t">
            <a:spAutoFit/>
          </a:bodyPr>
          <a:lstStyle/>
          <a:p>
            <a:pPr algn="l">
              <a:lnSpc>
                <a:spcPts val="1750"/>
              </a:lnSpc>
            </a:pPr>
            <a:endParaRPr lang="en-US" altLang="en-GB" sz="2800" b="1">
              <a:solidFill>
                <a:srgbClr val="3D3838"/>
              </a:solidFill>
              <a:latin typeface="Source Sans 3" panose="020B0303030403020204" charset="0"/>
              <a:ea typeface="Montserrat Bold" panose="00000800000000000000"/>
              <a:cs typeface="Source Sans 3" panose="020B0303030403020204" charset="0"/>
              <a:sym typeface="Montserrat Bold" panose="00000800000000000000"/>
            </a:endParaRPr>
          </a:p>
          <a:p>
            <a:pPr algn="l">
              <a:lnSpc>
                <a:spcPts val="1750"/>
              </a:lnSpc>
            </a:pPr>
            <a:r>
              <a:rPr lang="en-US" altLang="en-GB" sz="2800" b="1">
                <a:solidFill>
                  <a:srgbClr val="3D3838"/>
                </a:solidFill>
                <a:latin typeface="Source Sans 3" panose="020B0303030403020204" charset="0"/>
                <a:ea typeface="Montserrat Bold" panose="00000800000000000000"/>
                <a:cs typeface="Source Sans 3" panose="020B0303030403020204" charset="0"/>
                <a:sym typeface="Montserrat Bold" panose="00000800000000000000"/>
              </a:rPr>
              <a:t>• Linear, </a:t>
            </a:r>
            <a:r>
              <a:rPr lang="en-US" altLang="en-GB" sz="2800" b="1">
                <a:solidFill>
                  <a:srgbClr val="3D3838"/>
                </a:solidFill>
                <a:latin typeface="Source Sans 3" panose="020B0303030403020204" charset="0"/>
                <a:ea typeface="Montserrat Bold" panose="00000800000000000000"/>
                <a:cs typeface="Source Sans 3" panose="020B0303030403020204" charset="0"/>
                <a:sym typeface="Montserrat Bold" panose="00000800000000000000"/>
              </a:rPr>
              <a:t>sequential phases   </a:t>
            </a:r>
            <a:endParaRPr lang="en-US" altLang="en-GB" sz="2800" b="1">
              <a:solidFill>
                <a:srgbClr val="3D3838"/>
              </a:solidFill>
              <a:latin typeface="Source Sans 3" panose="020B0303030403020204" charset="0"/>
              <a:ea typeface="Montserrat Bold" panose="00000800000000000000"/>
              <a:cs typeface="Source Sans 3" panose="020B0303030403020204" charset="0"/>
              <a:sym typeface="Montserrat Bold" panose="00000800000000000000"/>
            </a:endParaRPr>
          </a:p>
          <a:p>
            <a:pPr algn="l">
              <a:lnSpc>
                <a:spcPts val="1750"/>
              </a:lnSpc>
            </a:pPr>
            <a:endParaRPr lang="en-US" sz="2800" b="1">
              <a:solidFill>
                <a:srgbClr val="3D3838"/>
              </a:solidFill>
              <a:latin typeface="Source Sans 3" panose="020B0303030403020204" charset="0"/>
              <a:ea typeface="Montserrat Bold" panose="00000800000000000000"/>
              <a:cs typeface="Source Sans 3" panose="020B0303030403020204" charset="0"/>
              <a:sym typeface="Montserrat Bold" panose="00000800000000000000"/>
            </a:endParaRPr>
          </a:p>
          <a:p>
            <a:pPr algn="l">
              <a:lnSpc>
                <a:spcPts val="1750"/>
              </a:lnSpc>
            </a:pPr>
            <a:r>
              <a:rPr lang="en-US" altLang="en-GB" sz="2800" b="1">
                <a:solidFill>
                  <a:srgbClr val="3D3838"/>
                </a:solidFill>
                <a:latin typeface="Source Sans 3" panose="020B0303030403020204" charset="0"/>
                <a:ea typeface="Montserrat Bold" panose="00000800000000000000"/>
                <a:cs typeface="Source Sans 3" panose="020B0303030403020204" charset="0"/>
                <a:sym typeface="Montserrat Bold" panose="00000800000000000000"/>
              </a:rPr>
              <a:t> </a:t>
            </a:r>
            <a:endParaRPr lang="en-US" altLang="en-GB" sz="2800" b="1">
              <a:solidFill>
                <a:srgbClr val="3D3838"/>
              </a:solidFill>
              <a:latin typeface="Source Sans 3" panose="020B0303030403020204" charset="0"/>
              <a:ea typeface="Montserrat Bold" panose="00000800000000000000"/>
              <a:cs typeface="Source Sans 3" panose="020B0303030403020204" charset="0"/>
              <a:sym typeface="Montserrat Bold" panose="00000800000000000000"/>
            </a:endParaRPr>
          </a:p>
          <a:p>
            <a:pPr algn="l">
              <a:lnSpc>
                <a:spcPts val="1750"/>
              </a:lnSpc>
            </a:pPr>
            <a:r>
              <a:rPr lang="en-US" altLang="en-GB" sz="2800" b="1">
                <a:solidFill>
                  <a:srgbClr val="3D3838"/>
                </a:solidFill>
                <a:latin typeface="Source Sans 3" panose="020B0303030403020204" charset="0"/>
                <a:ea typeface="Montserrat Bold" panose="00000800000000000000"/>
                <a:cs typeface="Source Sans 3" panose="020B0303030403020204" charset="0"/>
                <a:sym typeface="Montserrat Bold" panose="00000800000000000000"/>
              </a:rPr>
              <a:t>• Upfront comprehensive planning  </a:t>
            </a:r>
            <a:endParaRPr lang="en-US" altLang="en-GB" sz="2800" b="1">
              <a:solidFill>
                <a:srgbClr val="3D3838"/>
              </a:solidFill>
              <a:latin typeface="Source Sans 3" panose="020B0303030403020204" charset="0"/>
              <a:ea typeface="Montserrat Bold" panose="00000800000000000000"/>
              <a:cs typeface="Source Sans 3" panose="020B0303030403020204" charset="0"/>
              <a:sym typeface="Montserrat Bold" panose="00000800000000000000"/>
            </a:endParaRPr>
          </a:p>
          <a:p>
            <a:pPr algn="l">
              <a:lnSpc>
                <a:spcPts val="1750"/>
              </a:lnSpc>
            </a:pPr>
            <a:endParaRPr lang="en-US" sz="2800" b="1">
              <a:solidFill>
                <a:srgbClr val="3D3838"/>
              </a:solidFill>
              <a:latin typeface="Source Sans 3" panose="020B0303030403020204" charset="0"/>
              <a:ea typeface="Montserrat Bold" panose="00000800000000000000"/>
              <a:cs typeface="Source Sans 3" panose="020B0303030403020204" charset="0"/>
              <a:sym typeface="Montserrat Bold" panose="00000800000000000000"/>
            </a:endParaRPr>
          </a:p>
        </p:txBody>
      </p:sp>
      <p:sp>
        <p:nvSpPr>
          <p:cNvPr id="22" name="TextBox 22"/>
          <p:cNvSpPr txBox="1"/>
          <p:nvPr>
            <p:custDataLst>
              <p:tags r:id="rId4"/>
            </p:custDataLst>
          </p:nvPr>
        </p:nvSpPr>
        <p:spPr>
          <a:xfrm>
            <a:off x="9601200" y="2781300"/>
            <a:ext cx="7254875" cy="542290"/>
          </a:xfrm>
          <a:prstGeom prst="rect">
            <a:avLst/>
          </a:prstGeom>
        </p:spPr>
        <p:txBody>
          <a:bodyPr wrap="square" lIns="0" tIns="0" rIns="0" bIns="0" rtlCol="0" anchor="t">
            <a:noAutofit/>
          </a:bodyPr>
          <a:lstStyle/>
          <a:p>
            <a:pPr marL="188595" lvl="1" indent="-93980" algn="l">
              <a:lnSpc>
                <a:spcPts val="1875"/>
              </a:lnSpc>
              <a:buFont typeface="Arial" panose="020B0604020202020204"/>
              <a:buChar char="•"/>
            </a:pPr>
            <a:endParaRPr lang="en-US" altLang="en-GB" sz="2800" b="1">
              <a:solidFill>
                <a:srgbClr val="3D3838"/>
              </a:solidFill>
              <a:latin typeface="Source Sans 3" panose="020B0303030403020204" charset="0"/>
              <a:ea typeface="Source Sans 3" panose="020B0303030403020204"/>
              <a:cs typeface="Source Sans 3" panose="020B0303030403020204" charset="0"/>
              <a:sym typeface="Source Sans 3" panose="020B0303030403020204"/>
            </a:endParaRPr>
          </a:p>
          <a:p>
            <a:pPr marL="94615" lvl="1" indent="0" algn="l">
              <a:lnSpc>
                <a:spcPts val="1875"/>
              </a:lnSpc>
              <a:buFont typeface="Arial" panose="020B0604020202020204"/>
              <a:buNone/>
            </a:pPr>
            <a:r>
              <a:rPr lang="en-US" altLang="en-GB" sz="2800" b="1">
                <a:solidFill>
                  <a:srgbClr val="3D3838"/>
                </a:solidFill>
                <a:latin typeface="Source Sans 3" panose="020B0303030403020204" charset="0"/>
                <a:ea typeface="Source Sans 3" panose="020B0303030403020204"/>
                <a:cs typeface="Source Sans 3" panose="020B0303030403020204" charset="0"/>
                <a:sym typeface="Source Sans 3" panose="020B0303030403020204"/>
              </a:rPr>
              <a:t>• Iterative sprints &amp; cycles</a:t>
            </a:r>
            <a:endParaRPr lang="en-US" altLang="en-GB" sz="2800" b="1">
              <a:solidFill>
                <a:srgbClr val="3D3838"/>
              </a:solidFill>
              <a:latin typeface="Source Sans 3" panose="020B0303030403020204" charset="0"/>
              <a:ea typeface="Source Sans 3" panose="020B0303030403020204"/>
              <a:cs typeface="Source Sans 3" panose="020B0303030403020204" charset="0"/>
              <a:sym typeface="Source Sans 3" panose="020B0303030403020204"/>
            </a:endParaRPr>
          </a:p>
          <a:p>
            <a:pPr marL="94615" lvl="1" indent="0" algn="l">
              <a:lnSpc>
                <a:spcPts val="1875"/>
              </a:lnSpc>
              <a:buFont typeface="Arial" panose="020B0604020202020204"/>
              <a:buNone/>
            </a:pPr>
            <a:endParaRPr lang="en-US" altLang="en-GB" sz="2800" b="1">
              <a:solidFill>
                <a:srgbClr val="3D3838"/>
              </a:solidFill>
              <a:latin typeface="Source Sans 3" panose="020B0303030403020204" charset="0"/>
              <a:ea typeface="Source Sans 3" panose="020B0303030403020204"/>
              <a:cs typeface="Source Sans 3" panose="020B0303030403020204" charset="0"/>
              <a:sym typeface="Source Sans 3" panose="020B0303030403020204"/>
            </a:endParaRPr>
          </a:p>
          <a:p>
            <a:pPr marL="94615" lvl="1" indent="0" algn="l">
              <a:lnSpc>
                <a:spcPts val="1875"/>
              </a:lnSpc>
              <a:buFont typeface="Arial" panose="020B0604020202020204"/>
              <a:buNone/>
            </a:pPr>
            <a:endParaRPr lang="en-US" altLang="en-GB" sz="2800" b="1">
              <a:solidFill>
                <a:srgbClr val="3D3838"/>
              </a:solidFill>
              <a:latin typeface="Source Sans 3" panose="020B0303030403020204" charset="0"/>
              <a:ea typeface="Source Sans 3" panose="020B0303030403020204"/>
              <a:cs typeface="Source Sans 3" panose="020B0303030403020204" charset="0"/>
              <a:sym typeface="Source Sans 3" panose="020B0303030403020204"/>
            </a:endParaRPr>
          </a:p>
          <a:p>
            <a:pPr marL="94615" lvl="1" indent="0" algn="l">
              <a:lnSpc>
                <a:spcPts val="1875"/>
              </a:lnSpc>
              <a:buFont typeface="Arial" panose="020B0604020202020204"/>
              <a:buNone/>
            </a:pPr>
            <a:r>
              <a:rPr lang="en-US" altLang="en-GB" sz="2800">
                <a:solidFill>
                  <a:srgbClr val="3D3838"/>
                </a:solidFill>
                <a:latin typeface="Source Sans 3" panose="020B0303030403020204" charset="0"/>
                <a:ea typeface="Source Sans 3" panose="020B0303030403020204"/>
                <a:cs typeface="Source Sans 3" panose="020B0303030403020204" charset="0"/>
                <a:sym typeface="Source Sans 3" panose="020B0303030403020204"/>
              </a:rPr>
              <a:t>• Continuous adaptive planning </a:t>
            </a:r>
            <a:endParaRPr lang="en-US" sz="2800">
              <a:solidFill>
                <a:srgbClr val="3D3838"/>
              </a:solidFill>
              <a:latin typeface="Source Sans 3" panose="020B0303030403020204" charset="0"/>
              <a:ea typeface="Source Sans 3" panose="020B0303030403020204"/>
              <a:cs typeface="Source Sans 3" panose="020B0303030403020204" charset="0"/>
              <a:sym typeface="Source Sans 3" panose="020B0303030403020204"/>
            </a:endParaRPr>
          </a:p>
        </p:txBody>
      </p:sp>
      <p:grpSp>
        <p:nvGrpSpPr>
          <p:cNvPr id="25" name="Group 25"/>
          <p:cNvGrpSpPr/>
          <p:nvPr>
            <p:custDataLst>
              <p:tags r:id="rId5"/>
            </p:custDataLst>
          </p:nvPr>
        </p:nvGrpSpPr>
        <p:grpSpPr>
          <a:xfrm>
            <a:off x="804545" y="4610100"/>
            <a:ext cx="16642080" cy="2583180"/>
            <a:chOff x="0" y="0"/>
            <a:chExt cx="11037292" cy="2217937"/>
          </a:xfrm>
        </p:grpSpPr>
        <p:sp>
          <p:nvSpPr>
            <p:cNvPr id="26" name="Freeform 26"/>
            <p:cNvSpPr/>
            <p:nvPr>
              <p:custDataLst>
                <p:tags r:id="rId6"/>
              </p:custDataLst>
            </p:nvPr>
          </p:nvSpPr>
          <p:spPr>
            <a:xfrm>
              <a:off x="0" y="0"/>
              <a:ext cx="11037189" cy="2217928"/>
            </a:xfrm>
            <a:custGeom>
              <a:avLst/>
              <a:gdLst/>
              <a:ahLst/>
              <a:cxnLst/>
              <a:rect l="l" t="t" r="r" b="b"/>
              <a:pathLst>
                <a:path w="11037189" h="2217928">
                  <a:moveTo>
                    <a:pt x="0" y="32131"/>
                  </a:moveTo>
                  <a:cubicBezTo>
                    <a:pt x="0" y="14351"/>
                    <a:pt x="14351" y="0"/>
                    <a:pt x="32131" y="0"/>
                  </a:cubicBezTo>
                  <a:lnTo>
                    <a:pt x="11005058" y="0"/>
                  </a:lnTo>
                  <a:cubicBezTo>
                    <a:pt x="11022838" y="0"/>
                    <a:pt x="11037189" y="14351"/>
                    <a:pt x="11037189" y="32131"/>
                  </a:cubicBezTo>
                  <a:lnTo>
                    <a:pt x="11037189" y="2185797"/>
                  </a:lnTo>
                  <a:cubicBezTo>
                    <a:pt x="11037189" y="2203577"/>
                    <a:pt x="11022838" y="2217928"/>
                    <a:pt x="11005058" y="2217928"/>
                  </a:cubicBezTo>
                  <a:lnTo>
                    <a:pt x="32131" y="2217928"/>
                  </a:lnTo>
                  <a:cubicBezTo>
                    <a:pt x="14351" y="2217928"/>
                    <a:pt x="0" y="2203577"/>
                    <a:pt x="0" y="2185797"/>
                  </a:cubicBezTo>
                  <a:close/>
                </a:path>
              </a:pathLst>
            </a:custGeom>
            <a:solidFill>
              <a:srgbClr val="F2EEEE"/>
            </a:solidFill>
            <a:ln w="12700">
              <a:solidFill>
                <a:srgbClr val="000000"/>
              </a:solidFill>
            </a:ln>
          </p:spPr>
        </p:sp>
      </p:grpSp>
      <p:sp>
        <p:nvSpPr>
          <p:cNvPr id="27" name="TextBox 27"/>
          <p:cNvSpPr txBox="1"/>
          <p:nvPr>
            <p:custDataLst>
              <p:tags r:id="rId7"/>
            </p:custDataLst>
          </p:nvPr>
        </p:nvSpPr>
        <p:spPr>
          <a:xfrm>
            <a:off x="3886200" y="2148205"/>
            <a:ext cx="1849120" cy="655955"/>
          </a:xfrm>
          <a:prstGeom prst="rect">
            <a:avLst/>
          </a:prstGeom>
        </p:spPr>
        <p:txBody>
          <a:bodyPr wrap="square" lIns="0" tIns="0" rIns="0" bIns="0" rtlCol="0" anchor="t">
            <a:noAutofit/>
          </a:bodyPr>
          <a:lstStyle/>
          <a:p>
            <a:pPr algn="r">
              <a:lnSpc>
                <a:spcPts val="1750"/>
              </a:lnSpc>
            </a:pP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a:p>
            <a:pPr algn="r">
              <a:lnSpc>
                <a:spcPts val="1750"/>
              </a:lnSpc>
            </a:pPr>
            <a:r>
              <a:rPr lang="en-US" sz="2800" b="1">
                <a:solidFill>
                  <a:srgbClr val="3D3838"/>
                </a:solidFill>
                <a:latin typeface="Montserrat Bold" panose="00000800000000000000" charset="0"/>
                <a:ea typeface="Montserrat Bold" panose="00000800000000000000"/>
                <a:cs typeface="Montserrat Bold" panose="00000800000000000000" charset="0"/>
                <a:sym typeface="Montserrat Bold" panose="00000800000000000000"/>
              </a:rPr>
              <a:t>Approach</a:t>
            </a:r>
            <a:endParaRPr lang="en-US" sz="2800" b="1">
              <a:solidFill>
                <a:srgbClr val="3D3838"/>
              </a:solidFill>
              <a:latin typeface="Montserrat Bold" panose="00000800000000000000" charset="0"/>
              <a:ea typeface="Montserrat Bold" panose="00000800000000000000"/>
              <a:cs typeface="Montserrat Bold" panose="00000800000000000000" charset="0"/>
              <a:sym typeface="Montserrat Bold" panose="00000800000000000000"/>
            </a:endParaRPr>
          </a:p>
        </p:txBody>
      </p:sp>
      <p:sp>
        <p:nvSpPr>
          <p:cNvPr id="31" name="TextBox 13"/>
          <p:cNvSpPr txBox="1"/>
          <p:nvPr/>
        </p:nvSpPr>
        <p:spPr>
          <a:xfrm>
            <a:off x="12649200" y="1257300"/>
            <a:ext cx="1215390" cy="641350"/>
          </a:xfrm>
          <a:prstGeom prst="rect">
            <a:avLst/>
          </a:prstGeom>
        </p:spPr>
        <p:txBody>
          <a:bodyPr wrap="square" lIns="0" tIns="0" rIns="0" bIns="0" rtlCol="0" anchor="t">
            <a:noAutofit/>
          </a:bodyPr>
          <a:lstStyle/>
          <a:p>
            <a:pPr algn="r">
              <a:lnSpc>
                <a:spcPts val="1750"/>
              </a:lnSpc>
            </a:pPr>
            <a:r>
              <a:rPr lang="en-US" altLang="en-GB"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 </a:t>
            </a:r>
            <a:endParaRPr lang="en-US" altLang="en-GB"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a:p>
            <a:pPr algn="r">
              <a:lnSpc>
                <a:spcPts val="1750"/>
              </a:lnSpc>
            </a:pPr>
            <a:r>
              <a:rPr lang="en-US" altLang="en-GB"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AGILE    </a:t>
            </a:r>
            <a:endParaRPr lang="en-US" altLang="en-GB"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32" name="Group 9"/>
          <p:cNvGrpSpPr/>
          <p:nvPr/>
        </p:nvGrpSpPr>
        <p:grpSpPr>
          <a:xfrm flipH="1">
            <a:off x="9010650" y="1181100"/>
            <a:ext cx="132080" cy="717550"/>
            <a:chOff x="0" y="0"/>
            <a:chExt cx="25400" cy="9269612"/>
          </a:xfrm>
          <a:gradFill>
            <a:gsLst>
              <a:gs pos="50000">
                <a:schemeClr val="tx1"/>
              </a:gs>
              <a:gs pos="0">
                <a:schemeClr val="tx1">
                  <a:lumMod val="25000"/>
                  <a:lumOff val="75000"/>
                </a:schemeClr>
              </a:gs>
              <a:gs pos="100000">
                <a:schemeClr val="tx1">
                  <a:lumMod val="85000"/>
                </a:schemeClr>
              </a:gs>
            </a:gsLst>
            <a:lin ang="5400000" scaled="1"/>
          </a:gradFill>
        </p:grpSpPr>
        <p:sp>
          <p:nvSpPr>
            <p:cNvPr id="33" name="Freeform 10"/>
            <p:cNvSpPr/>
            <p:nvPr/>
          </p:nvSpPr>
          <p:spPr>
            <a:xfrm>
              <a:off x="0" y="0"/>
              <a:ext cx="25400" cy="9269603"/>
            </a:xfrm>
            <a:custGeom>
              <a:avLst/>
              <a:gdLst/>
              <a:ahLst/>
              <a:cxnLst/>
              <a:rect l="l" t="t" r="r" b="b"/>
              <a:pathLst>
                <a:path w="25400" h="9269603">
                  <a:moveTo>
                    <a:pt x="0" y="12700"/>
                  </a:moveTo>
                  <a:cubicBezTo>
                    <a:pt x="0" y="5715"/>
                    <a:pt x="5715" y="0"/>
                    <a:pt x="12700" y="0"/>
                  </a:cubicBezTo>
                  <a:cubicBezTo>
                    <a:pt x="19685" y="0"/>
                    <a:pt x="25400" y="5715"/>
                    <a:pt x="25400" y="12700"/>
                  </a:cubicBezTo>
                  <a:lnTo>
                    <a:pt x="25400" y="9256903"/>
                  </a:lnTo>
                  <a:cubicBezTo>
                    <a:pt x="25400" y="9263888"/>
                    <a:pt x="19685" y="9269603"/>
                    <a:pt x="12700" y="9269603"/>
                  </a:cubicBezTo>
                  <a:cubicBezTo>
                    <a:pt x="5715" y="9269603"/>
                    <a:pt x="0" y="9263888"/>
                    <a:pt x="0" y="9256903"/>
                  </a:cubicBezTo>
                  <a:close/>
                </a:path>
              </a:pathLst>
            </a:custGeom>
            <a:grpFill/>
            <a:ln w="12700">
              <a:solidFill>
                <a:srgbClr val="000000"/>
              </a:solidFill>
            </a:ln>
          </p:spPr>
        </p:sp>
      </p:grpSp>
      <p:grpSp>
        <p:nvGrpSpPr>
          <p:cNvPr id="34" name="Group 9"/>
          <p:cNvGrpSpPr/>
          <p:nvPr>
            <p:custDataLst>
              <p:tags r:id="rId8"/>
            </p:custDataLst>
          </p:nvPr>
        </p:nvGrpSpPr>
        <p:grpSpPr>
          <a:xfrm flipH="1">
            <a:off x="9010650" y="2082800"/>
            <a:ext cx="132080" cy="2322195"/>
            <a:chOff x="0" y="0"/>
            <a:chExt cx="25400" cy="9269612"/>
          </a:xfrm>
          <a:gradFill>
            <a:gsLst>
              <a:gs pos="50000">
                <a:schemeClr val="tx1"/>
              </a:gs>
              <a:gs pos="0">
                <a:schemeClr val="tx1">
                  <a:lumMod val="25000"/>
                  <a:lumOff val="75000"/>
                </a:schemeClr>
              </a:gs>
              <a:gs pos="100000">
                <a:schemeClr val="tx1">
                  <a:lumMod val="85000"/>
                </a:schemeClr>
              </a:gs>
            </a:gsLst>
            <a:lin ang="5400000" scaled="1"/>
          </a:gradFill>
        </p:grpSpPr>
        <p:sp>
          <p:nvSpPr>
            <p:cNvPr id="35" name="Freeform 10"/>
            <p:cNvSpPr/>
            <p:nvPr>
              <p:custDataLst>
                <p:tags r:id="rId9"/>
              </p:custDataLst>
            </p:nvPr>
          </p:nvSpPr>
          <p:spPr>
            <a:xfrm>
              <a:off x="0" y="0"/>
              <a:ext cx="25400" cy="9269603"/>
            </a:xfrm>
            <a:custGeom>
              <a:avLst/>
              <a:gdLst/>
              <a:ahLst/>
              <a:cxnLst/>
              <a:rect l="l" t="t" r="r" b="b"/>
              <a:pathLst>
                <a:path w="25400" h="9269603">
                  <a:moveTo>
                    <a:pt x="0" y="12700"/>
                  </a:moveTo>
                  <a:cubicBezTo>
                    <a:pt x="0" y="5715"/>
                    <a:pt x="5715" y="0"/>
                    <a:pt x="12700" y="0"/>
                  </a:cubicBezTo>
                  <a:cubicBezTo>
                    <a:pt x="19685" y="0"/>
                    <a:pt x="25400" y="5715"/>
                    <a:pt x="25400" y="12700"/>
                  </a:cubicBezTo>
                  <a:lnTo>
                    <a:pt x="25400" y="9256903"/>
                  </a:lnTo>
                  <a:cubicBezTo>
                    <a:pt x="25400" y="9263888"/>
                    <a:pt x="19685" y="9269603"/>
                    <a:pt x="12700" y="9269603"/>
                  </a:cubicBezTo>
                  <a:cubicBezTo>
                    <a:pt x="5715" y="9269603"/>
                    <a:pt x="0" y="9263888"/>
                    <a:pt x="0" y="9256903"/>
                  </a:cubicBezTo>
                  <a:close/>
                </a:path>
              </a:pathLst>
            </a:custGeom>
            <a:grpFill/>
            <a:ln w="12700">
              <a:solidFill>
                <a:srgbClr val="000000"/>
              </a:solidFill>
            </a:ln>
          </p:spPr>
        </p:sp>
      </p:grpSp>
      <p:sp>
        <p:nvSpPr>
          <p:cNvPr id="38" name="TextBox 27"/>
          <p:cNvSpPr txBox="1"/>
          <p:nvPr>
            <p:custDataLst>
              <p:tags r:id="rId10"/>
            </p:custDataLst>
          </p:nvPr>
        </p:nvSpPr>
        <p:spPr>
          <a:xfrm>
            <a:off x="12452985" y="2147570"/>
            <a:ext cx="1849120" cy="655955"/>
          </a:xfrm>
          <a:prstGeom prst="rect">
            <a:avLst/>
          </a:prstGeom>
        </p:spPr>
        <p:txBody>
          <a:bodyPr wrap="square" lIns="0" tIns="0" rIns="0" bIns="0" rtlCol="0" anchor="t">
            <a:noAutofit/>
          </a:bodyPr>
          <a:lstStyle/>
          <a:p>
            <a:pPr algn="r">
              <a:lnSpc>
                <a:spcPts val="1750"/>
              </a:lnSpc>
            </a:pP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a:p>
            <a:pPr algn="r">
              <a:lnSpc>
                <a:spcPts val="1750"/>
              </a:lnSpc>
            </a:pPr>
            <a:r>
              <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rPr>
              <a:t>Approach</a:t>
            </a:r>
            <a:endParaRPr lang="en-US" sz="2800" b="1">
              <a:solidFill>
                <a:srgbClr val="3D383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9" name="Text Box 38"/>
          <p:cNvSpPr txBox="1"/>
          <p:nvPr>
            <p:custDataLst>
              <p:tags r:id="rId11"/>
            </p:custDataLst>
          </p:nvPr>
        </p:nvSpPr>
        <p:spPr>
          <a:xfrm>
            <a:off x="1367790" y="4838700"/>
            <a:ext cx="7313930" cy="2245360"/>
          </a:xfrm>
          <a:prstGeom prst="rect">
            <a:avLst/>
          </a:prstGeom>
        </p:spPr>
        <p:txBody>
          <a:bodyPr wrap="square">
            <a:spAutoFit/>
          </a:bodyPr>
          <a:p>
            <a:pPr marL="0" indent="0" algn="ctr"/>
            <a:r>
              <a:rPr sz="2800" b="1" i="0">
                <a:solidFill>
                  <a:schemeClr val="tx1"/>
                </a:solidFill>
                <a:latin typeface="Montserrat Bold" panose="00000800000000000000" charset="0"/>
                <a:ea typeface="berkeleyMono"/>
                <a:cs typeface="Montserrat Bold" panose="00000800000000000000" charset="0"/>
              </a:rPr>
              <a:t> KEY CHARACTERISTICS</a:t>
            </a:r>
            <a:endParaRPr sz="2800" i="0">
              <a:solidFill>
                <a:schemeClr val="tx1"/>
              </a:solidFill>
              <a:latin typeface="Montserrat Bold" panose="00000800000000000000" charset="0"/>
              <a:ea typeface="berkeleyMono"/>
              <a:cs typeface="Montserrat Bold" panose="00000800000000000000" charset="0"/>
            </a:endParaRPr>
          </a:p>
          <a:p>
            <a:pPr marL="0" indent="0" algn="l"/>
            <a:r>
              <a:rPr sz="2800" i="0">
                <a:solidFill>
                  <a:schemeClr val="tx1"/>
                </a:solidFill>
                <a:latin typeface="Source Sans 3" panose="020B0303030403020204" charset="0"/>
                <a:ea typeface="berkeleyMono"/>
                <a:cs typeface="Source Sans 3" panose="020B0303030403020204" charset="0"/>
              </a:rPr>
              <a:t>• Documentation-heavy </a:t>
            </a:r>
            <a:endParaRPr sz="2800" i="0">
              <a:solidFill>
                <a:schemeClr val="tx1"/>
              </a:solidFill>
              <a:latin typeface="Source Sans 3" panose="020B0303030403020204" charset="0"/>
              <a:ea typeface="berkeleyMono"/>
              <a:cs typeface="Source Sans 3" panose="020B0303030403020204" charset="0"/>
            </a:endParaRPr>
          </a:p>
          <a:p>
            <a:pPr marL="0" indent="0" algn="l"/>
            <a:r>
              <a:rPr sz="2800" i="0">
                <a:solidFill>
                  <a:schemeClr val="tx1"/>
                </a:solidFill>
                <a:latin typeface="Source Sans 3" panose="020B0303030403020204" charset="0"/>
                <a:ea typeface="berkeleyMono"/>
                <a:cs typeface="Source Sans 3" panose="020B0303030403020204" charset="0"/>
              </a:rPr>
              <a:t>• Fixed scope &amp; requirements  </a:t>
            </a:r>
            <a:endParaRPr sz="2800" i="0">
              <a:solidFill>
                <a:schemeClr val="tx1"/>
              </a:solidFill>
              <a:latin typeface="Source Sans 3" panose="020B0303030403020204" charset="0"/>
              <a:ea typeface="berkeleyMono"/>
              <a:cs typeface="Source Sans 3" panose="020B0303030403020204" charset="0"/>
            </a:endParaRPr>
          </a:p>
          <a:p>
            <a:pPr marL="0" indent="0" algn="l"/>
            <a:r>
              <a:rPr sz="2800" i="0">
                <a:solidFill>
                  <a:schemeClr val="tx1"/>
                </a:solidFill>
                <a:latin typeface="Source Sans 3" panose="020B0303030403020204" charset="0"/>
                <a:ea typeface="berkeleyMono"/>
                <a:cs typeface="Source Sans 3" panose="020B0303030403020204" charset="0"/>
              </a:rPr>
              <a:t>• Clear responsibilities  </a:t>
            </a:r>
            <a:endParaRPr sz="2800" i="0">
              <a:solidFill>
                <a:schemeClr val="tx1"/>
              </a:solidFill>
              <a:latin typeface="Source Sans 3" panose="020B0303030403020204" charset="0"/>
              <a:ea typeface="berkeleyMono"/>
              <a:cs typeface="Source Sans 3" panose="020B0303030403020204" charset="0"/>
            </a:endParaRPr>
          </a:p>
          <a:p>
            <a:pPr marL="0" indent="0" algn="l"/>
            <a:r>
              <a:rPr sz="2800" i="0">
                <a:solidFill>
                  <a:schemeClr val="tx1"/>
                </a:solidFill>
                <a:latin typeface="Source Sans 3" panose="020B0303030403020204" charset="0"/>
                <a:ea typeface="berkeleyMono"/>
                <a:cs typeface="Source Sans 3" panose="020B0303030403020204" charset="0"/>
              </a:rPr>
              <a:t>• Easy progress tracking </a:t>
            </a:r>
            <a:endParaRPr sz="2800" i="0">
              <a:solidFill>
                <a:schemeClr val="tx1"/>
              </a:solidFill>
              <a:latin typeface="Source Sans 3" panose="020B0303030403020204" charset="0"/>
              <a:ea typeface="berkeleyMono"/>
              <a:cs typeface="Source Sans 3" panose="020B0303030403020204" charset="0"/>
            </a:endParaRPr>
          </a:p>
        </p:txBody>
      </p:sp>
      <p:grpSp>
        <p:nvGrpSpPr>
          <p:cNvPr id="40" name="Group 9"/>
          <p:cNvGrpSpPr/>
          <p:nvPr>
            <p:custDataLst>
              <p:tags r:id="rId12"/>
            </p:custDataLst>
          </p:nvPr>
        </p:nvGrpSpPr>
        <p:grpSpPr>
          <a:xfrm flipH="1">
            <a:off x="8991600" y="4615180"/>
            <a:ext cx="132080" cy="2564130"/>
            <a:chOff x="2687" y="-283893"/>
            <a:chExt cx="25400" cy="9269603"/>
          </a:xfrm>
          <a:gradFill>
            <a:gsLst>
              <a:gs pos="50000">
                <a:schemeClr val="tx1"/>
              </a:gs>
              <a:gs pos="0">
                <a:schemeClr val="tx1">
                  <a:lumMod val="25000"/>
                  <a:lumOff val="75000"/>
                </a:schemeClr>
              </a:gs>
              <a:gs pos="100000">
                <a:schemeClr val="tx1">
                  <a:lumMod val="85000"/>
                </a:schemeClr>
              </a:gs>
            </a:gsLst>
            <a:lin ang="5400000" scaled="1"/>
          </a:gradFill>
        </p:grpSpPr>
        <p:sp>
          <p:nvSpPr>
            <p:cNvPr id="41" name="Freeform 10"/>
            <p:cNvSpPr/>
            <p:nvPr>
              <p:custDataLst>
                <p:tags r:id="rId13"/>
              </p:custDataLst>
            </p:nvPr>
          </p:nvSpPr>
          <p:spPr>
            <a:xfrm>
              <a:off x="2687" y="-283893"/>
              <a:ext cx="25400" cy="9269603"/>
            </a:xfrm>
            <a:custGeom>
              <a:avLst/>
              <a:gdLst/>
              <a:ahLst/>
              <a:cxnLst/>
              <a:rect l="l" t="t" r="r" b="b"/>
              <a:pathLst>
                <a:path w="25400" h="9269603">
                  <a:moveTo>
                    <a:pt x="0" y="12700"/>
                  </a:moveTo>
                  <a:cubicBezTo>
                    <a:pt x="0" y="5715"/>
                    <a:pt x="5715" y="0"/>
                    <a:pt x="12700" y="0"/>
                  </a:cubicBezTo>
                  <a:cubicBezTo>
                    <a:pt x="19685" y="0"/>
                    <a:pt x="25400" y="5715"/>
                    <a:pt x="25400" y="12700"/>
                  </a:cubicBezTo>
                  <a:lnTo>
                    <a:pt x="25400" y="9256903"/>
                  </a:lnTo>
                  <a:cubicBezTo>
                    <a:pt x="25400" y="9263888"/>
                    <a:pt x="19685" y="9269603"/>
                    <a:pt x="12700" y="9269603"/>
                  </a:cubicBezTo>
                  <a:cubicBezTo>
                    <a:pt x="5715" y="9269603"/>
                    <a:pt x="0" y="9263888"/>
                    <a:pt x="0" y="9256903"/>
                  </a:cubicBezTo>
                  <a:close/>
                </a:path>
              </a:pathLst>
            </a:custGeom>
            <a:grpFill/>
            <a:ln w="12700">
              <a:solidFill>
                <a:srgbClr val="000000"/>
              </a:solidFill>
            </a:ln>
          </p:spPr>
          <p:txBody>
            <a:bodyPr/>
            <a:p>
              <a:endParaRPr lang="en-GB" altLang="en-US"/>
            </a:p>
          </p:txBody>
        </p:sp>
      </p:grpSp>
      <p:sp>
        <p:nvSpPr>
          <p:cNvPr id="42" name="Text Box 41"/>
          <p:cNvSpPr txBox="1"/>
          <p:nvPr>
            <p:custDataLst>
              <p:tags r:id="rId14"/>
            </p:custDataLst>
          </p:nvPr>
        </p:nvSpPr>
        <p:spPr>
          <a:xfrm>
            <a:off x="9737090" y="4830445"/>
            <a:ext cx="7280910" cy="2400300"/>
          </a:xfrm>
          <a:prstGeom prst="rect">
            <a:avLst/>
          </a:prstGeom>
        </p:spPr>
        <p:txBody>
          <a:bodyPr wrap="square">
            <a:noAutofit/>
          </a:bodyPr>
          <a:p>
            <a:pPr marL="0" indent="0" algn="ctr"/>
            <a:r>
              <a:rPr sz="2800" i="0">
                <a:solidFill>
                  <a:schemeClr val="tx1"/>
                </a:solidFill>
                <a:latin typeface="Montserrat Bold" panose="00000800000000000000" charset="0"/>
                <a:ea typeface="berkeleyMono"/>
                <a:cs typeface="Montserrat Bold" panose="00000800000000000000" charset="0"/>
              </a:rPr>
              <a:t> KE</a:t>
            </a:r>
            <a:r>
              <a:rPr sz="2800" b="1" i="0">
                <a:solidFill>
                  <a:schemeClr val="tx1"/>
                </a:solidFill>
                <a:latin typeface="Montserrat Bold" panose="00000800000000000000" charset="0"/>
                <a:ea typeface="berkeleyMono"/>
                <a:cs typeface="Montserrat Bold" panose="00000800000000000000" charset="0"/>
              </a:rPr>
              <a:t>Y </a:t>
            </a:r>
            <a:r>
              <a:rPr sz="2800" i="0">
                <a:solidFill>
                  <a:schemeClr val="tx1"/>
                </a:solidFill>
                <a:latin typeface="Montserrat Bold" panose="00000800000000000000" charset="0"/>
                <a:ea typeface="berkeleyMono"/>
                <a:cs typeface="Montserrat Bold" panose="00000800000000000000" charset="0"/>
              </a:rPr>
              <a:t>CHARACTERISTICS</a:t>
            </a:r>
            <a:endParaRPr sz="2800" i="0">
              <a:solidFill>
                <a:schemeClr val="tx1"/>
              </a:solidFill>
              <a:latin typeface="berkeleyMono"/>
              <a:ea typeface="berkeleyMono"/>
            </a:endParaRPr>
          </a:p>
          <a:p>
            <a:pPr marL="0" indent="0" algn="l"/>
            <a:r>
              <a:rPr sz="2800" i="0">
                <a:solidFill>
                  <a:schemeClr val="tx1"/>
                </a:solidFill>
                <a:latin typeface="Source Sans 3" panose="020B0303030403020204" charset="0"/>
                <a:ea typeface="berkeleyMono"/>
                <a:cs typeface="Source Sans 3" panose="020B0303030403020204" charset="0"/>
              </a:rPr>
              <a:t>• Collaboration-heavy  </a:t>
            </a:r>
            <a:endParaRPr sz="2800" i="0">
              <a:solidFill>
                <a:schemeClr val="tx1"/>
              </a:solidFill>
              <a:latin typeface="Source Sans 3" panose="020B0303030403020204" charset="0"/>
              <a:ea typeface="berkeleyMono"/>
              <a:cs typeface="Source Sans 3" panose="020B0303030403020204" charset="0"/>
            </a:endParaRPr>
          </a:p>
          <a:p>
            <a:pPr marL="0" indent="0" algn="l"/>
            <a:r>
              <a:rPr sz="2800" i="0">
                <a:solidFill>
                  <a:schemeClr val="tx1"/>
                </a:solidFill>
                <a:latin typeface="Source Sans 3" panose="020B0303030403020204" charset="0"/>
                <a:ea typeface="berkeleyMono"/>
                <a:cs typeface="Source Sans 3" panose="020B0303030403020204" charset="0"/>
              </a:rPr>
              <a:t>• Flexible &amp; evolving requirements </a:t>
            </a:r>
            <a:endParaRPr sz="2800" i="0">
              <a:solidFill>
                <a:schemeClr val="tx1"/>
              </a:solidFill>
              <a:latin typeface="Source Sans 3" panose="020B0303030403020204" charset="0"/>
              <a:ea typeface="berkeleyMono"/>
              <a:cs typeface="Source Sans 3" panose="020B0303030403020204" charset="0"/>
            </a:endParaRPr>
          </a:p>
          <a:p>
            <a:pPr marL="0" indent="0" algn="l"/>
            <a:r>
              <a:rPr sz="2800" i="0">
                <a:solidFill>
                  <a:schemeClr val="tx1"/>
                </a:solidFill>
                <a:latin typeface="Source Sans 3" panose="020B0303030403020204" charset="0"/>
                <a:ea typeface="berkeleyMono"/>
                <a:cs typeface="Source Sans 3" panose="020B0303030403020204" charset="0"/>
              </a:rPr>
              <a:t>• Customer-focused feedback </a:t>
            </a:r>
            <a:endParaRPr sz="2800" i="0">
              <a:solidFill>
                <a:schemeClr val="tx1"/>
              </a:solidFill>
              <a:latin typeface="Source Sans 3" panose="020B0303030403020204" charset="0"/>
              <a:ea typeface="berkeleyMono"/>
              <a:cs typeface="Source Sans 3" panose="020B0303030403020204" charset="0"/>
            </a:endParaRPr>
          </a:p>
          <a:p>
            <a:pPr marL="0" indent="0" algn="l"/>
            <a:r>
              <a:rPr sz="2800" i="0">
                <a:solidFill>
                  <a:schemeClr val="tx1"/>
                </a:solidFill>
                <a:latin typeface="Source Sans 3" panose="020B0303030403020204" charset="0"/>
                <a:ea typeface="berkeleyMono"/>
                <a:cs typeface="Source Sans 3" panose="020B0303030403020204" charset="0"/>
              </a:rPr>
              <a:t>• Frequent deliverables </a:t>
            </a:r>
            <a:endParaRPr sz="2800" i="0">
              <a:solidFill>
                <a:schemeClr val="tx1"/>
              </a:solidFill>
              <a:latin typeface="Source Sans 3" panose="020B0303030403020204" charset="0"/>
              <a:ea typeface="berkeleyMono"/>
              <a:cs typeface="Source Sans 3" panose="020B0303030403020204" charset="0"/>
            </a:endParaRPr>
          </a:p>
        </p:txBody>
      </p:sp>
      <p:grpSp>
        <p:nvGrpSpPr>
          <p:cNvPr id="43" name="Group 25"/>
          <p:cNvGrpSpPr/>
          <p:nvPr/>
        </p:nvGrpSpPr>
        <p:grpSpPr>
          <a:xfrm>
            <a:off x="798195" y="7353300"/>
            <a:ext cx="16642080" cy="2583180"/>
            <a:chOff x="0" y="0"/>
            <a:chExt cx="11037292" cy="2217937"/>
          </a:xfrm>
        </p:grpSpPr>
        <p:sp>
          <p:nvSpPr>
            <p:cNvPr id="44" name="Freeform 26"/>
            <p:cNvSpPr/>
            <p:nvPr/>
          </p:nvSpPr>
          <p:spPr>
            <a:xfrm>
              <a:off x="0" y="0"/>
              <a:ext cx="11037189" cy="2217928"/>
            </a:xfrm>
            <a:custGeom>
              <a:avLst/>
              <a:gdLst/>
              <a:ahLst/>
              <a:cxnLst/>
              <a:rect l="l" t="t" r="r" b="b"/>
              <a:pathLst>
                <a:path w="11037189" h="2217928">
                  <a:moveTo>
                    <a:pt x="0" y="32131"/>
                  </a:moveTo>
                  <a:cubicBezTo>
                    <a:pt x="0" y="14351"/>
                    <a:pt x="14351" y="0"/>
                    <a:pt x="32131" y="0"/>
                  </a:cubicBezTo>
                  <a:lnTo>
                    <a:pt x="11005058" y="0"/>
                  </a:lnTo>
                  <a:cubicBezTo>
                    <a:pt x="11022838" y="0"/>
                    <a:pt x="11037189" y="14351"/>
                    <a:pt x="11037189" y="32131"/>
                  </a:cubicBezTo>
                  <a:lnTo>
                    <a:pt x="11037189" y="2185797"/>
                  </a:lnTo>
                  <a:cubicBezTo>
                    <a:pt x="11037189" y="2203577"/>
                    <a:pt x="11022838" y="2217928"/>
                    <a:pt x="11005058" y="2217928"/>
                  </a:cubicBezTo>
                  <a:lnTo>
                    <a:pt x="32131" y="2217928"/>
                  </a:lnTo>
                  <a:cubicBezTo>
                    <a:pt x="14351" y="2217928"/>
                    <a:pt x="0" y="2203577"/>
                    <a:pt x="0" y="2185797"/>
                  </a:cubicBezTo>
                  <a:close/>
                </a:path>
              </a:pathLst>
            </a:custGeom>
            <a:solidFill>
              <a:srgbClr val="F2EEEE"/>
            </a:solidFill>
            <a:ln w="12700">
              <a:solidFill>
                <a:srgbClr val="000000"/>
              </a:solidFill>
            </a:ln>
          </p:spPr>
        </p:sp>
      </p:grpSp>
      <p:grpSp>
        <p:nvGrpSpPr>
          <p:cNvPr id="45" name="Group 9"/>
          <p:cNvGrpSpPr/>
          <p:nvPr/>
        </p:nvGrpSpPr>
        <p:grpSpPr>
          <a:xfrm flipH="1">
            <a:off x="8986520" y="7332980"/>
            <a:ext cx="132080" cy="2564130"/>
            <a:chOff x="2687" y="-283893"/>
            <a:chExt cx="25400" cy="9269603"/>
          </a:xfrm>
          <a:gradFill>
            <a:gsLst>
              <a:gs pos="50000">
                <a:schemeClr val="tx1"/>
              </a:gs>
              <a:gs pos="0">
                <a:schemeClr val="tx1">
                  <a:lumMod val="25000"/>
                  <a:lumOff val="75000"/>
                </a:schemeClr>
              </a:gs>
              <a:gs pos="100000">
                <a:schemeClr val="tx1">
                  <a:lumMod val="85000"/>
                </a:schemeClr>
              </a:gs>
            </a:gsLst>
            <a:lin ang="5400000" scaled="1"/>
          </a:gradFill>
        </p:grpSpPr>
        <p:sp>
          <p:nvSpPr>
            <p:cNvPr id="46" name="Freeform 10"/>
            <p:cNvSpPr/>
            <p:nvPr/>
          </p:nvSpPr>
          <p:spPr>
            <a:xfrm>
              <a:off x="2687" y="-283893"/>
              <a:ext cx="25400" cy="9269603"/>
            </a:xfrm>
            <a:custGeom>
              <a:avLst/>
              <a:gdLst/>
              <a:ahLst/>
              <a:cxnLst/>
              <a:rect l="l" t="t" r="r" b="b"/>
              <a:pathLst>
                <a:path w="25400" h="9269603">
                  <a:moveTo>
                    <a:pt x="0" y="12700"/>
                  </a:moveTo>
                  <a:cubicBezTo>
                    <a:pt x="0" y="5715"/>
                    <a:pt x="5715" y="0"/>
                    <a:pt x="12700" y="0"/>
                  </a:cubicBezTo>
                  <a:cubicBezTo>
                    <a:pt x="19685" y="0"/>
                    <a:pt x="25400" y="5715"/>
                    <a:pt x="25400" y="12700"/>
                  </a:cubicBezTo>
                  <a:lnTo>
                    <a:pt x="25400" y="9256903"/>
                  </a:lnTo>
                  <a:cubicBezTo>
                    <a:pt x="25400" y="9263888"/>
                    <a:pt x="19685" y="9269603"/>
                    <a:pt x="12700" y="9269603"/>
                  </a:cubicBezTo>
                  <a:cubicBezTo>
                    <a:pt x="5715" y="9269603"/>
                    <a:pt x="0" y="9263888"/>
                    <a:pt x="0" y="9256903"/>
                  </a:cubicBezTo>
                  <a:close/>
                </a:path>
              </a:pathLst>
            </a:custGeom>
            <a:grpFill/>
            <a:ln w="12700">
              <a:solidFill>
                <a:srgbClr val="000000"/>
              </a:solidFill>
            </a:ln>
          </p:spPr>
          <p:txBody>
            <a:bodyPr/>
            <a:p>
              <a:endParaRPr lang="en-GB" altLang="en-US"/>
            </a:p>
          </p:txBody>
        </p:sp>
      </p:grpSp>
      <p:sp>
        <p:nvSpPr>
          <p:cNvPr id="47" name="Text Box 46"/>
          <p:cNvSpPr txBox="1"/>
          <p:nvPr/>
        </p:nvSpPr>
        <p:spPr>
          <a:xfrm>
            <a:off x="1371600" y="7504430"/>
            <a:ext cx="7310755" cy="1814830"/>
          </a:xfrm>
          <a:prstGeom prst="rect">
            <a:avLst/>
          </a:prstGeom>
        </p:spPr>
        <p:txBody>
          <a:bodyPr wrap="square">
            <a:spAutoFit/>
          </a:bodyPr>
          <a:p>
            <a:pPr marL="0" indent="0" algn="ctr"/>
            <a:r>
              <a:rPr sz="2800" i="0">
                <a:solidFill>
                  <a:schemeClr val="tx1"/>
                </a:solidFill>
                <a:latin typeface="berkeleyMono"/>
                <a:ea typeface="berkeleyMono"/>
              </a:rPr>
              <a:t> </a:t>
            </a:r>
            <a:r>
              <a:rPr sz="2800" i="0">
                <a:solidFill>
                  <a:schemeClr val="tx1"/>
                </a:solidFill>
                <a:latin typeface="Montserrat Bold" panose="00000800000000000000" charset="0"/>
                <a:ea typeface="berkeleyMono"/>
                <a:cs typeface="Montserrat Bold" panose="00000800000000000000" charset="0"/>
              </a:rPr>
              <a:t>ADVANTAGES  </a:t>
            </a:r>
            <a:endParaRPr sz="2800" i="0">
              <a:solidFill>
                <a:schemeClr val="tx1"/>
              </a:solidFill>
              <a:latin typeface="berkeleyMono"/>
              <a:ea typeface="berkeleyMono"/>
            </a:endParaRPr>
          </a:p>
          <a:p>
            <a:pPr marL="457200" indent="-457200" algn="l">
              <a:buFont typeface="Arial" panose="020B0604020202020204" pitchFamily="34" charset="0"/>
              <a:buChar char="•"/>
            </a:pPr>
            <a:r>
              <a:rPr sz="2800" i="0">
                <a:solidFill>
                  <a:schemeClr val="tx1"/>
                </a:solidFill>
                <a:latin typeface="Source Sans 3" panose="020B0303030403020204" charset="0"/>
                <a:ea typeface="berkeleyMono"/>
                <a:cs typeface="Source Sans 3" panose="020B0303030403020204" charset="0"/>
              </a:rPr>
              <a:t>Predictable timelines &amp; costs  </a:t>
            </a:r>
            <a:endParaRPr sz="2800" i="0">
              <a:solidFill>
                <a:schemeClr val="tx1"/>
              </a:solidFill>
              <a:latin typeface="Source Sans 3" panose="020B0303030403020204" charset="0"/>
              <a:ea typeface="berkeleyMono"/>
              <a:cs typeface="Source Sans 3" panose="020B0303030403020204" charset="0"/>
            </a:endParaRPr>
          </a:p>
          <a:p>
            <a:pPr marL="457200" indent="-457200" algn="l">
              <a:buFont typeface="Arial" panose="020B0604020202020204" pitchFamily="34" charset="0"/>
              <a:buChar char="•"/>
            </a:pPr>
            <a:r>
              <a:rPr sz="2800" i="0">
                <a:solidFill>
                  <a:schemeClr val="tx1"/>
                </a:solidFill>
                <a:latin typeface="Source Sans 3" panose="020B0303030403020204" charset="0"/>
                <a:ea typeface="berkeleyMono"/>
                <a:cs typeface="Source Sans 3" panose="020B0303030403020204" charset="0"/>
              </a:rPr>
              <a:t> Ideal for stable requirements </a:t>
            </a:r>
            <a:endParaRPr sz="2800" i="0">
              <a:solidFill>
                <a:schemeClr val="tx1"/>
              </a:solidFill>
              <a:latin typeface="Source Sans 3" panose="020B0303030403020204" charset="0"/>
              <a:ea typeface="berkeleyMono"/>
              <a:cs typeface="Source Sans 3" panose="020B0303030403020204" charset="0"/>
            </a:endParaRPr>
          </a:p>
          <a:p>
            <a:pPr marL="457200" indent="-457200" algn="l">
              <a:buFont typeface="Arial" panose="020B0604020202020204" pitchFamily="34" charset="0"/>
              <a:buChar char="•"/>
            </a:pPr>
            <a:r>
              <a:rPr sz="2800" i="0">
                <a:solidFill>
                  <a:schemeClr val="tx1"/>
                </a:solidFill>
                <a:latin typeface="Source Sans 3" panose="020B0303030403020204" charset="0"/>
                <a:ea typeface="berkeleyMono"/>
                <a:cs typeface="Source Sans 3" panose="020B0303030403020204" charset="0"/>
              </a:rPr>
              <a:t> Best for critical projects  (safety, compliance)</a:t>
            </a:r>
            <a:endParaRPr sz="2800" i="0">
              <a:solidFill>
                <a:schemeClr val="tx1"/>
              </a:solidFill>
              <a:latin typeface="Source Sans 3" panose="020B0303030403020204" charset="0"/>
              <a:ea typeface="berkeleyMono"/>
              <a:cs typeface="Source Sans 3" panose="020B0303030403020204" charset="0"/>
            </a:endParaRPr>
          </a:p>
        </p:txBody>
      </p:sp>
      <p:sp>
        <p:nvSpPr>
          <p:cNvPr id="48" name="Text Box 47"/>
          <p:cNvSpPr txBox="1"/>
          <p:nvPr/>
        </p:nvSpPr>
        <p:spPr>
          <a:xfrm>
            <a:off x="9829800" y="7504430"/>
            <a:ext cx="7377430" cy="2383790"/>
          </a:xfrm>
          <a:prstGeom prst="rect">
            <a:avLst/>
          </a:prstGeom>
        </p:spPr>
        <p:txBody>
          <a:bodyPr wrap="square">
            <a:noAutofit/>
          </a:bodyPr>
          <a:p>
            <a:pPr marL="0" indent="0" algn="ctr"/>
            <a:r>
              <a:rPr sz="2800" i="0">
                <a:solidFill>
                  <a:schemeClr val="tx1"/>
                </a:solidFill>
                <a:latin typeface="berkeleyMono"/>
                <a:ea typeface="berkeleyMono"/>
              </a:rPr>
              <a:t> </a:t>
            </a:r>
            <a:r>
              <a:rPr sz="2800" i="0">
                <a:solidFill>
                  <a:schemeClr val="tx1"/>
                </a:solidFill>
                <a:latin typeface="Montserrat Bold" panose="00000800000000000000" charset="0"/>
                <a:ea typeface="berkeleyMono"/>
                <a:cs typeface="Montserrat Bold" panose="00000800000000000000" charset="0"/>
              </a:rPr>
              <a:t>ADVANTAGES</a:t>
            </a:r>
            <a:endParaRPr sz="2800" i="0">
              <a:solidFill>
                <a:schemeClr val="tx1"/>
              </a:solidFill>
              <a:latin typeface="berkeleyMono"/>
              <a:ea typeface="berkeleyMono"/>
            </a:endParaRPr>
          </a:p>
          <a:p>
            <a:pPr marL="457200" indent="-457200" algn="l">
              <a:buFont typeface="Arial" panose="020B0604020202020204" pitchFamily="34" charset="0"/>
              <a:buChar char="•"/>
            </a:pPr>
            <a:r>
              <a:rPr sz="2800" i="0">
                <a:solidFill>
                  <a:schemeClr val="tx1"/>
                </a:solidFill>
                <a:latin typeface="Source Sans 3" panose="020B0303030403020204" charset="0"/>
                <a:ea typeface="berkeleyMono"/>
                <a:cs typeface="Source Sans 3" panose="020B0303030403020204" charset="0"/>
              </a:rPr>
              <a:t> High adaptability to change </a:t>
            </a:r>
            <a:endParaRPr sz="2800" i="0">
              <a:solidFill>
                <a:schemeClr val="tx1"/>
              </a:solidFill>
              <a:latin typeface="Source Sans 3" panose="020B0303030403020204" charset="0"/>
              <a:ea typeface="berkeleyMono"/>
              <a:cs typeface="Source Sans 3" panose="020B0303030403020204" charset="0"/>
            </a:endParaRPr>
          </a:p>
          <a:p>
            <a:pPr marL="457200" indent="-457200" algn="l">
              <a:buFont typeface="Arial" panose="020B0604020202020204" pitchFamily="34" charset="0"/>
              <a:buChar char="•"/>
            </a:pPr>
            <a:r>
              <a:rPr sz="2800" i="0">
                <a:solidFill>
                  <a:schemeClr val="tx1"/>
                </a:solidFill>
                <a:latin typeface="Source Sans 3" panose="020B0303030403020204" charset="0"/>
                <a:ea typeface="berkeleyMono"/>
                <a:cs typeface="Source Sans 3" panose="020B0303030403020204" charset="0"/>
              </a:rPr>
              <a:t> Continuous product delivery  </a:t>
            </a:r>
            <a:endParaRPr sz="2800" i="0">
              <a:solidFill>
                <a:schemeClr val="tx1"/>
              </a:solidFill>
              <a:latin typeface="Source Sans 3" panose="020B0303030403020204" charset="0"/>
              <a:ea typeface="berkeleyMono"/>
              <a:cs typeface="Source Sans 3" panose="020B0303030403020204" charset="0"/>
            </a:endParaRPr>
          </a:p>
          <a:p>
            <a:pPr marL="457200" indent="-457200" algn="l">
              <a:buFont typeface="Arial" panose="020B0604020202020204" pitchFamily="34" charset="0"/>
              <a:buChar char="•"/>
            </a:pPr>
            <a:r>
              <a:rPr sz="2800" i="0">
                <a:solidFill>
                  <a:schemeClr val="tx1"/>
                </a:solidFill>
                <a:latin typeface="Source Sans 3" panose="020B0303030403020204" charset="0"/>
                <a:ea typeface="berkeleyMono"/>
                <a:cs typeface="Source Sans 3" panose="020B0303030403020204" charset="0"/>
              </a:rPr>
              <a:t> Strong client collaboration </a:t>
            </a:r>
            <a:endParaRPr sz="2800" i="0">
              <a:solidFill>
                <a:schemeClr val="tx1"/>
              </a:solidFill>
              <a:latin typeface="Source Sans 3" panose="020B0303030403020204" charset="0"/>
              <a:ea typeface="berkeleyMono"/>
              <a:cs typeface="Source Sans 3" panose="020B0303030403020204" charset="0"/>
            </a:endParaRPr>
          </a:p>
          <a:p>
            <a:pPr marL="457200" indent="-457200" algn="l">
              <a:buFont typeface="Arial" panose="020B0604020202020204" pitchFamily="34" charset="0"/>
              <a:buChar char="•"/>
            </a:pPr>
            <a:r>
              <a:rPr sz="2800" i="0">
                <a:solidFill>
                  <a:schemeClr val="tx1"/>
                </a:solidFill>
                <a:latin typeface="Source Sans 3" panose="020B0303030403020204" charset="0"/>
                <a:ea typeface="berkeleyMono"/>
                <a:cs typeface="Source Sans 3" panose="020B0303030403020204" charset="0"/>
              </a:rPr>
              <a:t>  Early issue discovery </a:t>
            </a:r>
            <a:endParaRPr sz="2800" i="0">
              <a:solidFill>
                <a:schemeClr val="tx1"/>
              </a:solidFill>
              <a:latin typeface="Source Sans 3" panose="020B0303030403020204" charset="0"/>
              <a:ea typeface="berkeleyMono"/>
              <a:cs typeface="Source Sans 3" panose="020B0303030403020204" charset="0"/>
            </a:endParaRPr>
          </a:p>
        </p:txBody>
      </p:sp>
    </p:spTree>
  </p:cSld>
  <p:clrMapOvr>
    <a:masterClrMapping/>
  </p:clrMapOvr>
</p:sld>
</file>

<file path=ppt/tags/tag1.xml><?xml version="1.0" encoding="utf-8"?>
<p:tagLst xmlns:p="http://schemas.openxmlformats.org/presentationml/2006/main">
  <p:tag name="KSO_WM_DIAGRAM_VIRTUALLY_FRAME" val="{&quot;height&quot;:570.1367716535433,&quot;left&quot;:72,&quot;top&quot;:178.67574803149606,&quot;width&quot;:1401.25}"/>
</p:tagLst>
</file>

<file path=ppt/tags/tag10.xml><?xml version="1.0" encoding="utf-8"?>
<p:tagLst xmlns:p="http://schemas.openxmlformats.org/presentationml/2006/main">
  <p:tag name="KSO_WM_DIAGRAM_VIRTUALLY_FRAME" val="{&quot;height&quot;:405.35,&quot;left&quot;:63.35,&quot;top&quot;:164,&quot;width&quot;:1310.45}"/>
</p:tagLst>
</file>

<file path=ppt/tags/tag11.xml><?xml version="1.0" encoding="utf-8"?>
<p:tagLst xmlns:p="http://schemas.openxmlformats.org/presentationml/2006/main">
  <p:tag name="KSO_WM_DIAGRAM_VIRTUALLY_FRAME" val="{&quot;height&quot;:405.35,&quot;left&quot;:63.35,&quot;top&quot;:164,&quot;width&quot;:1310.45}"/>
</p:tagLst>
</file>

<file path=ppt/tags/tag12.xml><?xml version="1.0" encoding="utf-8"?>
<p:tagLst xmlns:p="http://schemas.openxmlformats.org/presentationml/2006/main">
  <p:tag name="KSO_WM_DIAGRAM_VIRTUALLY_FRAME" val="{&quot;height&quot;:405.35,&quot;left&quot;:63.35,&quot;top&quot;:164,&quot;width&quot;:1310.45}"/>
</p:tagLst>
</file>

<file path=ppt/tags/tag13.xml><?xml version="1.0" encoding="utf-8"?>
<p:tagLst xmlns:p="http://schemas.openxmlformats.org/presentationml/2006/main">
  <p:tag name="KSO_WM_DIAGRAM_VIRTUALLY_FRAME" val="{&quot;height&quot;:405.35,&quot;left&quot;:63.35,&quot;top&quot;:164,&quot;width&quot;:1310.45}"/>
</p:tagLst>
</file>

<file path=ppt/tags/tag14.xml><?xml version="1.0" encoding="utf-8"?>
<p:tagLst xmlns:p="http://schemas.openxmlformats.org/presentationml/2006/main">
  <p:tag name="KSO_WM_DIAGRAM_VIRTUALLY_FRAME" val="{&quot;height&quot;:405.35,&quot;left&quot;:63.35,&quot;top&quot;:164,&quot;width&quot;:1310.45}"/>
</p:tagLst>
</file>

<file path=ppt/tags/tag15.xml><?xml version="1.0" encoding="utf-8"?>
<p:tagLst xmlns:p="http://schemas.openxmlformats.org/presentationml/2006/main">
  <p:tag name="KSO_WM_DIAGRAM_VIRTUALLY_FRAME" val="{&quot;height&quot;:405.35,&quot;left&quot;:63.35,&quot;top&quot;:164,&quot;width&quot;:1310.45}"/>
</p:tagLst>
</file>

<file path=ppt/tags/tag16.xml><?xml version="1.0" encoding="utf-8"?>
<p:tagLst xmlns:p="http://schemas.openxmlformats.org/presentationml/2006/main">
  <p:tag name="KSO_WM_DIAGRAM_VIRTUALLY_FRAME" val="{&quot;height&quot;:405.35,&quot;left&quot;:63.35,&quot;top&quot;:164,&quot;width&quot;:1310.45}"/>
</p:tagLst>
</file>

<file path=ppt/tags/tag17.xml><?xml version="1.0" encoding="utf-8"?>
<p:tagLst xmlns:p="http://schemas.openxmlformats.org/presentationml/2006/main">
  <p:tag name="KSO_WM_DIAGRAM_VIRTUALLY_FRAME" val="{&quot;height&quot;:405.35,&quot;left&quot;:63.35,&quot;top&quot;:164,&quot;width&quot;:1310.45}"/>
</p:tagLst>
</file>

<file path=ppt/tags/tag18.xml><?xml version="1.0" encoding="utf-8"?>
<p:tagLst xmlns:p="http://schemas.openxmlformats.org/presentationml/2006/main">
  <p:tag name="KSO_WM_DIAGRAM_VIRTUALLY_FRAME" val="{&quot;height&quot;:405.35,&quot;left&quot;:63.35,&quot;top&quot;:164,&quot;width&quot;:1310.45}"/>
</p:tagLst>
</file>

<file path=ppt/tags/tag19.xml><?xml version="1.0" encoding="utf-8"?>
<p:tagLst xmlns:p="http://schemas.openxmlformats.org/presentationml/2006/main">
  <p:tag name="KSO_WM_DIAGRAM_VIRTUALLY_FRAME" val="{&quot;height&quot;:405.35,&quot;left&quot;:63.35,&quot;top&quot;:164,&quot;width&quot;:1310.45}"/>
</p:tagLst>
</file>

<file path=ppt/tags/tag2.xml><?xml version="1.0" encoding="utf-8"?>
<p:tagLst xmlns:p="http://schemas.openxmlformats.org/presentationml/2006/main">
  <p:tag name="KSO_WM_DIAGRAM_VIRTUALLY_FRAME" val="{&quot;height&quot;:570.1367716535433,&quot;left&quot;:72,&quot;top&quot;:178.67574803149606,&quot;width&quot;:1401.25}"/>
</p:tagLst>
</file>

<file path=ppt/tags/tag20.xml><?xml version="1.0" encoding="utf-8"?>
<p:tagLst xmlns:p="http://schemas.openxmlformats.org/presentationml/2006/main">
  <p:tag name="KSO_WM_DIAGRAM_VIRTUALLY_FRAME" val="{&quot;height&quot;:405.35,&quot;left&quot;:63.35,&quot;top&quot;:164,&quot;width&quot;:1310.45}"/>
</p:tagLst>
</file>

<file path=ppt/tags/tag21.xml><?xml version="1.0" encoding="utf-8"?>
<p:tagLst xmlns:p="http://schemas.openxmlformats.org/presentationml/2006/main">
  <p:tag name="KSO_WM_DIAGRAM_VIRTUALLY_FRAME" val="{&quot;height&quot;:405.35,&quot;left&quot;:63.35,&quot;top&quot;:164,&quot;width&quot;:1310.45}"/>
</p:tagLst>
</file>

<file path=ppt/tags/tag22.xml><?xml version="1.0" encoding="utf-8"?>
<p:tagLst xmlns:p="http://schemas.openxmlformats.org/presentationml/2006/main">
  <p:tag name="KSO_WM_DIAGRAM_VIRTUALLY_FRAME" val="{&quot;height&quot;:405.35,&quot;left&quot;:63.35,&quot;top&quot;:164,&quot;width&quot;:1310.45}"/>
</p:tagLst>
</file>

<file path=ppt/tags/tag23.xml><?xml version="1.0" encoding="utf-8"?>
<p:tagLst xmlns:p="http://schemas.openxmlformats.org/presentationml/2006/main">
  <p:tag name="KSO_WM_DIAGRAM_VIRTUALLY_FRAME" val="{&quot;height&quot;:405.35,&quot;left&quot;:63.35,&quot;top&quot;:164,&quot;width&quot;:1310.45}"/>
</p:tagLst>
</file>

<file path=ppt/tags/tag24.xml><?xml version="1.0" encoding="utf-8"?>
<p:tagLst xmlns:p="http://schemas.openxmlformats.org/presentationml/2006/main">
  <p:tag name="KSO_WM_DIAGRAM_VIRTUALLY_FRAME" val="{&quot;height&quot;:405.35,&quot;left&quot;:63.35,&quot;top&quot;:164,&quot;width&quot;:1310.45}"/>
</p:tagLst>
</file>

<file path=ppt/tags/tag25.xml><?xml version="1.0" encoding="utf-8"?>
<p:tagLst xmlns:p="http://schemas.openxmlformats.org/presentationml/2006/main">
  <p:tag name="KSO_WM_DIAGRAM_VIRTUALLY_FRAME" val="{&quot;height&quot;:405.35,&quot;left&quot;:63.35,&quot;top&quot;:164,&quot;width&quot;:1310.45}"/>
</p:tagLst>
</file>

<file path=ppt/tags/tag26.xml><?xml version="1.0" encoding="utf-8"?>
<p:tagLst xmlns:p="http://schemas.openxmlformats.org/presentationml/2006/main">
  <p:tag name="KSO_WM_DIAGRAM_VIRTUALLY_FRAME" val="{&quot;height&quot;:405.35,&quot;left&quot;:63.35,&quot;top&quot;:164,&quot;width&quot;:1310.45}"/>
</p:tagLst>
</file>

<file path=ppt/tags/tag27.xml><?xml version="1.0" encoding="utf-8"?>
<p:tagLst xmlns:p="http://schemas.openxmlformats.org/presentationml/2006/main">
  <p:tag name="KSO_WM_DIAGRAM_VIRTUALLY_FRAME" val="{&quot;height&quot;:405.35,&quot;left&quot;:63.35,&quot;top&quot;:164,&quot;width&quot;:1310.45}"/>
</p:tagLst>
</file>

<file path=ppt/tags/tag28.xml><?xml version="1.0" encoding="utf-8"?>
<p:tagLst xmlns:p="http://schemas.openxmlformats.org/presentationml/2006/main">
  <p:tag name="KSO_WM_DIAGRAM_VIRTUALLY_FRAME" val="{&quot;height&quot;:405.35,&quot;left&quot;:63.35,&quot;top&quot;:164,&quot;width&quot;:1310.45}"/>
</p:tagLst>
</file>

<file path=ppt/tags/tag29.xml><?xml version="1.0" encoding="utf-8"?>
<p:tagLst xmlns:p="http://schemas.openxmlformats.org/presentationml/2006/main">
  <p:tag name="KSO_WM_DIAGRAM_VIRTUALLY_FRAME" val="{&quot;height&quot;:306.0796850393701,&quot;left&quot;:85.01952755905512,&quot;top&quot;:164.89448818897637,&quot;width&quot;:1269.9610236220474}"/>
</p:tagLst>
</file>

<file path=ppt/tags/tag3.xml><?xml version="1.0" encoding="utf-8"?>
<p:tagLst xmlns:p="http://schemas.openxmlformats.org/presentationml/2006/main">
  <p:tag name="KSO_WM_DIAGRAM_VIRTUALLY_FRAME" val="{&quot;height&quot;:570.1367716535433,&quot;left&quot;:72,&quot;top&quot;:178.67574803149606,&quot;width&quot;:1401.25}"/>
</p:tagLst>
</file>

<file path=ppt/tags/tag30.xml><?xml version="1.0" encoding="utf-8"?>
<p:tagLst xmlns:p="http://schemas.openxmlformats.org/presentationml/2006/main">
  <p:tag name="KSO_WM_DIAGRAM_VIRTUALLY_FRAME" val="{&quot;height&quot;:306.0796850393701,&quot;left&quot;:85.01952755905512,&quot;top&quot;:164.89448818897637,&quot;width&quot;:1269.9610236220474}"/>
</p:tagLst>
</file>

<file path=ppt/tags/tag31.xml><?xml version="1.0" encoding="utf-8"?>
<p:tagLst xmlns:p="http://schemas.openxmlformats.org/presentationml/2006/main">
  <p:tag name="KSO_WM_DIAGRAM_VIRTUALLY_FRAME" val="{&quot;height&quot;:306.0796850393701,&quot;left&quot;:85.01952755905512,&quot;top&quot;:164.89448818897637,&quot;width&quot;:1269.9610236220474}"/>
</p:tagLst>
</file>

<file path=ppt/tags/tag32.xml><?xml version="1.0" encoding="utf-8"?>
<p:tagLst xmlns:p="http://schemas.openxmlformats.org/presentationml/2006/main">
  <p:tag name="KSO_WM_DIAGRAM_VIRTUALLY_FRAME" val="{&quot;height&quot;:301.6406299212598,&quot;left&quot;:85.01952755905512,&quot;top&quot;:164.89448818897637,&quot;width&quot;:1269.9610236220474}"/>
</p:tagLst>
</file>

<file path=ppt/tags/tag33.xml><?xml version="1.0" encoding="utf-8"?>
<p:tagLst xmlns:p="http://schemas.openxmlformats.org/presentationml/2006/main">
  <p:tag name="KSO_WM_DIAGRAM_VIRTUALLY_FRAME" val="{&quot;height&quot;:306.0796850393701,&quot;left&quot;:85.01952755905512,&quot;top&quot;:164.89448818897637,&quot;width&quot;:1269.9610236220474}"/>
</p:tagLst>
</file>

<file path=ppt/tags/tag34.xml><?xml version="1.0" encoding="utf-8"?>
<p:tagLst xmlns:p="http://schemas.openxmlformats.org/presentationml/2006/main">
  <p:tag name="KSO_WM_DIAGRAM_VIRTUALLY_FRAME" val="{&quot;height&quot;:306.0796850393701,&quot;left&quot;:85.01952755905512,&quot;top&quot;:164.89448818897637,&quot;width&quot;:1269.9610236220474}"/>
</p:tagLst>
</file>

<file path=ppt/tags/tag35.xml><?xml version="1.0" encoding="utf-8"?>
<p:tagLst xmlns:p="http://schemas.openxmlformats.org/presentationml/2006/main">
  <p:tag name="KSO_WM_DIAGRAM_VIRTUALLY_FRAME" val="{&quot;height&quot;:301.6406299212598,&quot;left&quot;:85.01952755905512,&quot;top&quot;:164.89448818897637,&quot;width&quot;:1269.9610236220474}"/>
</p:tagLst>
</file>

<file path=ppt/tags/tag36.xml><?xml version="1.0" encoding="utf-8"?>
<p:tagLst xmlns:p="http://schemas.openxmlformats.org/presentationml/2006/main">
  <p:tag name="KSO_WM_DIAGRAM_VIRTUALLY_FRAME" val="{&quot;height&quot;:306.0796850393701,&quot;left&quot;:85.01952755905512,&quot;top&quot;:164.89448818897637,&quot;width&quot;:1269.9610236220474}"/>
</p:tagLst>
</file>

<file path=ppt/tags/tag37.xml><?xml version="1.0" encoding="utf-8"?>
<p:tagLst xmlns:p="http://schemas.openxmlformats.org/presentationml/2006/main">
  <p:tag name="KSO_WM_DIAGRAM_VIRTUALLY_FRAME" val="{&quot;height&quot;:306.0796850393701,&quot;left&quot;:85.01952755905512,&quot;top&quot;:164.89448818897637,&quot;width&quot;:1269.9610236220474}"/>
</p:tagLst>
</file>

<file path=ppt/tags/tag38.xml><?xml version="1.0" encoding="utf-8"?>
<p:tagLst xmlns:p="http://schemas.openxmlformats.org/presentationml/2006/main">
  <p:tag name="KSO_WM_DIAGRAM_VIRTUALLY_FRAME" val="{&quot;height&quot;:301.6406299212598,&quot;left&quot;:85.01952755905512,&quot;top&quot;:164.89448818897637,&quot;width&quot;:1269.9610236220474}"/>
</p:tagLst>
</file>

<file path=ppt/tags/tag39.xml><?xml version="1.0" encoding="utf-8"?>
<p:tagLst xmlns:p="http://schemas.openxmlformats.org/presentationml/2006/main">
  <p:tag name="KSO_WM_DIAGRAM_VIRTUALLY_FRAME" val="{&quot;height&quot;:306.0796850393701,&quot;left&quot;:85.01952755905512,&quot;top&quot;:164.89448818897637,&quot;width&quot;:1269.9610236220474}"/>
</p:tagLst>
</file>

<file path=ppt/tags/tag4.xml><?xml version="1.0" encoding="utf-8"?>
<p:tagLst xmlns:p="http://schemas.openxmlformats.org/presentationml/2006/main">
  <p:tag name="KSO_WM_DIAGRAM_VIRTUALLY_FRAME" val="{&quot;height&quot;:570.1367716535433,&quot;left&quot;:72,&quot;top&quot;:178.67574803149606,&quot;width&quot;:1401.25}"/>
</p:tagLst>
</file>

<file path=ppt/tags/tag40.xml><?xml version="1.0" encoding="utf-8"?>
<p:tagLst xmlns:p="http://schemas.openxmlformats.org/presentationml/2006/main">
  <p:tag name="KSO_WM_DIAGRAM_VIRTUALLY_FRAME" val="{&quot;height&quot;:306.0796850393701,&quot;left&quot;:85.01952755905512,&quot;top&quot;:164.89448818897637,&quot;width&quot;:1269.9610236220474}"/>
</p:tagLst>
</file>

<file path=ppt/tags/tag41.xml><?xml version="1.0" encoding="utf-8"?>
<p:tagLst xmlns:p="http://schemas.openxmlformats.org/presentationml/2006/main">
  <p:tag name="KSO_WM_DIAGRAM_VIRTUALLY_FRAME" val="{&quot;height&quot;:505.8047244094488,&quot;left&quot;:82.20700787401574,&quot;top&quot;:174.51566929133858,&quot;width&quot;:1275.5742519685039}"/>
</p:tagLst>
</file>

<file path=ppt/tags/tag42.xml><?xml version="1.0" encoding="utf-8"?>
<p:tagLst xmlns:p="http://schemas.openxmlformats.org/presentationml/2006/main">
  <p:tag name="KSO_WM_DIAGRAM_VIRTUALLY_FRAME" val="{&quot;height&quot;:505.8047244094488,&quot;left&quot;:82.20700787401574,&quot;top&quot;:174.51566929133858,&quot;width&quot;:1275.5742519685039}"/>
</p:tagLst>
</file>

<file path=ppt/tags/tag43.xml><?xml version="1.0" encoding="utf-8"?>
<p:tagLst xmlns:p="http://schemas.openxmlformats.org/presentationml/2006/main">
  <p:tag name="KSO_WM_DIAGRAM_VIRTUALLY_FRAME" val="{&quot;height&quot;:505.8047244094488,&quot;left&quot;:82.20700787401574,&quot;top&quot;:174.51566929133858,&quot;width&quot;:1275.5742519685039}"/>
</p:tagLst>
</file>

<file path=ppt/tags/tag44.xml><?xml version="1.0" encoding="utf-8"?>
<p:tagLst xmlns:p="http://schemas.openxmlformats.org/presentationml/2006/main">
  <p:tag name="KSO_WM_DIAGRAM_VIRTUALLY_FRAME" val="{&quot;height&quot;:505.8047244094488,&quot;left&quot;:82.20700787401574,&quot;top&quot;:174.51566929133858,&quot;width&quot;:1275.5742519685039}"/>
</p:tagLst>
</file>

<file path=ppt/tags/tag45.xml><?xml version="1.0" encoding="utf-8"?>
<p:tagLst xmlns:p="http://schemas.openxmlformats.org/presentationml/2006/main">
  <p:tag name="KSO_WM_DIAGRAM_VIRTUALLY_FRAME" val="{&quot;height&quot;:505.8047244094488,&quot;left&quot;:82.20700787401574,&quot;top&quot;:174.51566929133858,&quot;width&quot;:1275.5742519685039}"/>
</p:tagLst>
</file>

<file path=ppt/tags/tag46.xml><?xml version="1.0" encoding="utf-8"?>
<p:tagLst xmlns:p="http://schemas.openxmlformats.org/presentationml/2006/main">
  <p:tag name="KSO_WM_DIAGRAM_VIRTUALLY_FRAME" val="{&quot;height&quot;:505.8047244094488,&quot;left&quot;:82.20700787401574,&quot;top&quot;:174.51566929133858,&quot;width&quot;:1275.5742519685039}"/>
</p:tagLst>
</file>

<file path=ppt/tags/tag47.xml><?xml version="1.0" encoding="utf-8"?>
<p:tagLst xmlns:p="http://schemas.openxmlformats.org/presentationml/2006/main">
  <p:tag name="KSO_WM_DIAGRAM_VIRTUALLY_FRAME" val="{&quot;height&quot;:505.8047244094488,&quot;left&quot;:82.20700787401574,&quot;top&quot;:174.51566929133858,&quot;width&quot;:1275.5742519685039}"/>
</p:tagLst>
</file>

<file path=ppt/tags/tag48.xml><?xml version="1.0" encoding="utf-8"?>
<p:tagLst xmlns:p="http://schemas.openxmlformats.org/presentationml/2006/main">
  <p:tag name="KSO_WM_DIAGRAM_VIRTUALLY_FRAME" val="{&quot;height&quot;:505.8047244094488,&quot;left&quot;:82.20700787401574,&quot;top&quot;:174.51566929133858,&quot;width&quot;:1275.5742519685039}"/>
</p:tagLst>
</file>

<file path=ppt/tags/tag49.xml><?xml version="1.0" encoding="utf-8"?>
<p:tagLst xmlns:p="http://schemas.openxmlformats.org/presentationml/2006/main">
  <p:tag name="KSO_WM_DIAGRAM_VIRTUALLY_FRAME" val="{&quot;height&quot;:505.8047244094488,&quot;left&quot;:82.20700787401574,&quot;top&quot;:174.51566929133858,&quot;width&quot;:1275.5742519685039}"/>
</p:tagLst>
</file>

<file path=ppt/tags/tag5.xml><?xml version="1.0" encoding="utf-8"?>
<p:tagLst xmlns:p="http://schemas.openxmlformats.org/presentationml/2006/main">
  <p:tag name="KSO_WM_DIAGRAM_VIRTUALLY_FRAME" val="{&quot;height&quot;:570.1367716535433,&quot;left&quot;:72,&quot;top&quot;:178.67574803149606,&quot;width&quot;:1401.25}"/>
</p:tagLst>
</file>

<file path=ppt/tags/tag50.xml><?xml version="1.0" encoding="utf-8"?>
<p:tagLst xmlns:p="http://schemas.openxmlformats.org/presentationml/2006/main">
  <p:tag name="KSO_WM_DIAGRAM_VIRTUALLY_FRAME" val="{&quot;height&quot;:505.8047244094488,&quot;left&quot;:82.20700787401574,&quot;top&quot;:174.51566929133858,&quot;width&quot;:1275.5742519685039}"/>
</p:tagLst>
</file>

<file path=ppt/tags/tag51.xml><?xml version="1.0" encoding="utf-8"?>
<p:tagLst xmlns:p="http://schemas.openxmlformats.org/presentationml/2006/main">
  <p:tag name="KSO_WM_DIAGRAM_VIRTUALLY_FRAME" val="{&quot;height&quot;:505.8047244094488,&quot;left&quot;:82.20700787401574,&quot;top&quot;:174.51566929133858,&quot;width&quot;:1275.5742519685039}"/>
</p:tagLst>
</file>

<file path=ppt/tags/tag52.xml><?xml version="1.0" encoding="utf-8"?>
<p:tagLst xmlns:p="http://schemas.openxmlformats.org/presentationml/2006/main">
  <p:tag name="KSO_WM_DIAGRAM_VIRTUALLY_FRAME" val="{&quot;height&quot;:505.8047244094488,&quot;left&quot;:82.20700787401574,&quot;top&quot;:174.51566929133858,&quot;width&quot;:1275.5742519685039}"/>
</p:tagLst>
</file>

<file path=ppt/tags/tag53.xml><?xml version="1.0" encoding="utf-8"?>
<p:tagLst xmlns:p="http://schemas.openxmlformats.org/presentationml/2006/main">
  <p:tag name="KSO_WM_DIAGRAM_VIRTUALLY_FRAME" val="{&quot;height&quot;:505.8047244094488,&quot;left&quot;:82.20700787401574,&quot;top&quot;:174.51566929133858,&quot;width&quot;:1275.5742519685039}"/>
</p:tagLst>
</file>

<file path=ppt/tags/tag54.xml><?xml version="1.0" encoding="utf-8"?>
<p:tagLst xmlns:p="http://schemas.openxmlformats.org/presentationml/2006/main">
  <p:tag name="KSO_WM_DIAGRAM_VIRTUALLY_FRAME" val="{&quot;height&quot;:505.8047244094488,&quot;left&quot;:82.20700787401574,&quot;top&quot;:174.51566929133858,&quot;width&quot;:1275.5742519685039}"/>
</p:tagLst>
</file>

<file path=ppt/tags/tag55.xml><?xml version="1.0" encoding="utf-8"?>
<p:tagLst xmlns:p="http://schemas.openxmlformats.org/presentationml/2006/main">
  <p:tag name="KSO_WM_DIAGRAM_VIRTUALLY_FRAME" val="{&quot;height&quot;:505.8047244094488,&quot;left&quot;:82.20700787401574,&quot;top&quot;:174.51566929133858,&quot;width&quot;:1275.5742519685039}"/>
</p:tagLst>
</file>

<file path=ppt/tags/tag56.xml><?xml version="1.0" encoding="utf-8"?>
<p:tagLst xmlns:p="http://schemas.openxmlformats.org/presentationml/2006/main">
  <p:tag name="KSO_WM_DIAGRAM_VIRTUALLY_FRAME" val="{&quot;height&quot;:505.8047244094488,&quot;left&quot;:82.20700787401574,&quot;top&quot;:174.51566929133858,&quot;width&quot;:1275.5742519685039}"/>
</p:tagLst>
</file>

<file path=ppt/tags/tag57.xml><?xml version="1.0" encoding="utf-8"?>
<p:tagLst xmlns:p="http://schemas.openxmlformats.org/presentationml/2006/main">
  <p:tag name="KSO_WM_DIAGRAM_VIRTUALLY_FRAME" val="{&quot;height&quot;:505.8047244094488,&quot;left&quot;:82.20700787401574,&quot;top&quot;:174.51566929133858,&quot;width&quot;:1275.5742519685039}"/>
</p:tagLst>
</file>

<file path=ppt/tags/tag58.xml><?xml version="1.0" encoding="utf-8"?>
<p:tagLst xmlns:p="http://schemas.openxmlformats.org/presentationml/2006/main">
  <p:tag name="KSO_WM_DIAGRAM_VIRTUALLY_FRAME" val="{&quot;height&quot;:505.8047244094488,&quot;left&quot;:82.20700787401574,&quot;top&quot;:174.51566929133858,&quot;width&quot;:1275.5742519685039}"/>
</p:tagLst>
</file>

<file path=ppt/tags/tag59.xml><?xml version="1.0" encoding="utf-8"?>
<p:tagLst xmlns:p="http://schemas.openxmlformats.org/presentationml/2006/main">
  <p:tag name="KSO_WM_DIAGRAM_VIRTUALLY_FRAME" val="{&quot;height&quot;:505.8047244094488,&quot;left&quot;:82.20700787401574,&quot;top&quot;:174.51566929133858,&quot;width&quot;:1275.5742519685039}"/>
</p:tagLst>
</file>

<file path=ppt/tags/tag6.xml><?xml version="1.0" encoding="utf-8"?>
<p:tagLst xmlns:p="http://schemas.openxmlformats.org/presentationml/2006/main">
  <p:tag name="KSO_WM_DIAGRAM_VIRTUALLY_FRAME" val="{&quot;height&quot;:570.1367716535433,&quot;left&quot;:72,&quot;top&quot;:178.67574803149606,&quot;width&quot;:1401.25}"/>
</p:tagLst>
</file>

<file path=ppt/tags/tag60.xml><?xml version="1.0" encoding="utf-8"?>
<p:tagLst xmlns:p="http://schemas.openxmlformats.org/presentationml/2006/main">
  <p:tag name="KSO_WM_DIAGRAM_VIRTUALLY_FRAME" val="{&quot;height&quot;:505.8047244094488,&quot;left&quot;:82.20700787401574,&quot;top&quot;:174.51566929133858,&quot;width&quot;:1275.5742519685039}"/>
</p:tagLst>
</file>

<file path=ppt/tags/tag61.xml><?xml version="1.0" encoding="utf-8"?>
<p:tagLst xmlns:p="http://schemas.openxmlformats.org/presentationml/2006/main">
  <p:tag name="KSO_WM_DIAGRAM_VIRTUALLY_FRAME" val="{&quot;height&quot;:505.8047244094488,&quot;left&quot;:82.20700787401574,&quot;top&quot;:174.51566929133858,&quot;width&quot;:1275.5742519685039}"/>
</p:tagLst>
</file>

<file path=ppt/tags/tag62.xml><?xml version="1.0" encoding="utf-8"?>
<p:tagLst xmlns:p="http://schemas.openxmlformats.org/presentationml/2006/main">
  <p:tag name="KSO_WM_DIAGRAM_VIRTUALLY_FRAME" val="{&quot;height&quot;:498.2218897637795,&quot;left&quot;:215.43196850393687,&quot;top&quot;:205.53669291338582,&quot;width&quot;:1139.5680314960632}"/>
</p:tagLst>
</file>

<file path=ppt/tags/tag63.xml><?xml version="1.0" encoding="utf-8"?>
<p:tagLst xmlns:p="http://schemas.openxmlformats.org/presentationml/2006/main">
  <p:tag name="KSO_WM_DIAGRAM_VIRTUALLY_FRAME" val="{&quot;height&quot;:498.2218897637795,&quot;left&quot;:215.43196850393687,&quot;top&quot;:205.53669291338582,&quot;width&quot;:1139.5680314960632}"/>
</p:tagLst>
</file>

<file path=ppt/tags/tag64.xml><?xml version="1.0" encoding="utf-8"?>
<p:tagLst xmlns:p="http://schemas.openxmlformats.org/presentationml/2006/main">
  <p:tag name="KSO_WM_DIAGRAM_VIRTUALLY_FRAME" val="{&quot;height&quot;:498.2218897637795,&quot;left&quot;:215.43196850393687,&quot;top&quot;:205.53669291338582,&quot;width&quot;:1139.5680314960632}"/>
</p:tagLst>
</file>

<file path=ppt/tags/tag65.xml><?xml version="1.0" encoding="utf-8"?>
<p:tagLst xmlns:p="http://schemas.openxmlformats.org/presentationml/2006/main">
  <p:tag name="KSO_WM_DIAGRAM_VIRTUALLY_FRAME" val="{&quot;height&quot;:498.2218897637795,&quot;left&quot;:215.43196850393687,&quot;top&quot;:205.53669291338582,&quot;width&quot;:1139.5680314960632}"/>
</p:tagLst>
</file>

<file path=ppt/tags/tag66.xml><?xml version="1.0" encoding="utf-8"?>
<p:tagLst xmlns:p="http://schemas.openxmlformats.org/presentationml/2006/main">
  <p:tag name="KSO_WM_DIAGRAM_VIRTUALLY_FRAME" val="{&quot;height&quot;:498.2218897637795,&quot;left&quot;:215.43196850393687,&quot;top&quot;:205.53669291338582,&quot;width&quot;:1139.5680314960632}"/>
</p:tagLst>
</file>

<file path=ppt/tags/tag67.xml><?xml version="1.0" encoding="utf-8"?>
<p:tagLst xmlns:p="http://schemas.openxmlformats.org/presentationml/2006/main">
  <p:tag name="KSO_WM_DIAGRAM_VIRTUALLY_FRAME" val="{&quot;height&quot;:498.2218897637795,&quot;left&quot;:215.43196850393687,&quot;top&quot;:205.53669291338582,&quot;width&quot;:1139.5680314960632}"/>
</p:tagLst>
</file>

<file path=ppt/tags/tag68.xml><?xml version="1.0" encoding="utf-8"?>
<p:tagLst xmlns:p="http://schemas.openxmlformats.org/presentationml/2006/main">
  <p:tag name="KSO_WM_DIAGRAM_VIRTUALLY_FRAME" val="{&quot;height&quot;:498.2218897637795,&quot;left&quot;:215.43196850393687,&quot;top&quot;:205.53669291338582,&quot;width&quot;:1139.5680314960632}"/>
</p:tagLst>
</file>

<file path=ppt/tags/tag69.xml><?xml version="1.0" encoding="utf-8"?>
<p:tagLst xmlns:p="http://schemas.openxmlformats.org/presentationml/2006/main">
  <p:tag name="KSO_WM_DIAGRAM_VIRTUALLY_FRAME" val="{&quot;height&quot;:498.2218897637795,&quot;left&quot;:215.43196850393687,&quot;top&quot;:205.53669291338582,&quot;width&quot;:1139.5680314960632}"/>
</p:tagLst>
</file>

<file path=ppt/tags/tag7.xml><?xml version="1.0" encoding="utf-8"?>
<p:tagLst xmlns:p="http://schemas.openxmlformats.org/presentationml/2006/main">
  <p:tag name="KSO_WM_DIAGRAM_VIRTUALLY_FRAME" val="{&quot;height&quot;:570.1367716535433,&quot;left&quot;:72,&quot;top&quot;:178.67574803149606,&quot;width&quot;:1401.25}"/>
</p:tagLst>
</file>

<file path=ppt/tags/tag70.xml><?xml version="1.0" encoding="utf-8"?>
<p:tagLst xmlns:p="http://schemas.openxmlformats.org/presentationml/2006/main">
  <p:tag name="KSO_WM_DIAGRAM_VIRTUALLY_FRAME" val="{&quot;height&quot;:592.8752402540413,&quot;left&quot;:31.619448818897673,&quot;top&quot;:147.51538966721856,&quot;width&quot;:1324.4859842519684}"/>
</p:tagLst>
</file>

<file path=ppt/tags/tag71.xml><?xml version="1.0" encoding="utf-8"?>
<p:tagLst xmlns:p="http://schemas.openxmlformats.org/presentationml/2006/main">
  <p:tag name="KSO_WM_DIAGRAM_VIRTUALLY_FRAME" val="{&quot;height&quot;:592.8752402540413,&quot;left&quot;:31.619448818897673,&quot;top&quot;:147.51538966721856,&quot;width&quot;:1324.4859842519684}"/>
</p:tagLst>
</file>

<file path=ppt/tags/tag72.xml><?xml version="1.0" encoding="utf-8"?>
<p:tagLst xmlns:p="http://schemas.openxmlformats.org/presentationml/2006/main">
  <p:tag name="KSO_WM_DIAGRAM_VIRTUALLY_FRAME" val="{&quot;height&quot;:592.8752402540413,&quot;left&quot;:31.619448818897673,&quot;top&quot;:147.51538966721856,&quot;width&quot;:1324.4859842519684}"/>
</p:tagLst>
</file>

<file path=ppt/tags/tag73.xml><?xml version="1.0" encoding="utf-8"?>
<p:tagLst xmlns:p="http://schemas.openxmlformats.org/presentationml/2006/main">
  <p:tag name="KSO_WM_DIAGRAM_VIRTUALLY_FRAME" val="{&quot;height&quot;:592.8752402540413,&quot;left&quot;:31.619448818897673,&quot;top&quot;:147.51538966721856,&quot;width&quot;:1324.4859842519684}"/>
</p:tagLst>
</file>

<file path=ppt/tags/tag74.xml><?xml version="1.0" encoding="utf-8"?>
<p:tagLst xmlns:p="http://schemas.openxmlformats.org/presentationml/2006/main">
  <p:tag name="KSO_WM_DIAGRAM_VIRTUALLY_FRAME" val="{&quot;height&quot;:592.8752402540413,&quot;left&quot;:31.619448818897673,&quot;top&quot;:147.51538966721856,&quot;width&quot;:1324.4859842519684}"/>
</p:tagLst>
</file>

<file path=ppt/tags/tag75.xml><?xml version="1.0" encoding="utf-8"?>
<p:tagLst xmlns:p="http://schemas.openxmlformats.org/presentationml/2006/main">
  <p:tag name="KSO_WM_DIAGRAM_VIRTUALLY_FRAME" val="{&quot;height&quot;:592.8752402540413,&quot;left&quot;:31.619448818897673,&quot;top&quot;:147.51538966721856,&quot;width&quot;:1324.4859842519684}"/>
</p:tagLst>
</file>

<file path=ppt/tags/tag76.xml><?xml version="1.0" encoding="utf-8"?>
<p:tagLst xmlns:p="http://schemas.openxmlformats.org/presentationml/2006/main">
  <p:tag name="KSO_WM_DIAGRAM_VIRTUALLY_FRAME" val="{&quot;height&quot;:592.8752402540413,&quot;left&quot;:31.619448818897673,&quot;top&quot;:147.51538966721856,&quot;width&quot;:1324.4859842519684}"/>
</p:tagLst>
</file>

<file path=ppt/tags/tag77.xml><?xml version="1.0" encoding="utf-8"?>
<p:tagLst xmlns:p="http://schemas.openxmlformats.org/presentationml/2006/main">
  <p:tag name="KSO_WM_DIAGRAM_VIRTUALLY_FRAME" val="{&quot;height&quot;:592.8752402540413,&quot;left&quot;:31.619448818897673,&quot;top&quot;:147.51538966721856,&quot;width&quot;:1324.4859842519684}"/>
</p:tagLst>
</file>

<file path=ppt/tags/tag78.xml><?xml version="1.0" encoding="utf-8"?>
<p:tagLst xmlns:p="http://schemas.openxmlformats.org/presentationml/2006/main">
  <p:tag name="KSO_WM_DIAGRAM_VIRTUALLY_FRAME" val="{&quot;height&quot;:408.2788976377953,&quot;left&quot;:155.98984251968506,&quot;top&quot;:333,&quot;width&quot;:1201.7577952755905}"/>
</p:tagLst>
</file>

<file path=ppt/tags/tag79.xml><?xml version="1.0" encoding="utf-8"?>
<p:tagLst xmlns:p="http://schemas.openxmlformats.org/presentationml/2006/main">
  <p:tag name="KSO_WM_DIAGRAM_VIRTUALLY_FRAME" val="{&quot;height&quot;:408.2788976377953,&quot;left&quot;:155.98984251968506,&quot;top&quot;:333,&quot;width&quot;:1201.7577952755905}"/>
</p:tagLst>
</file>

<file path=ppt/tags/tag8.xml><?xml version="1.0" encoding="utf-8"?>
<p:tagLst xmlns:p="http://schemas.openxmlformats.org/presentationml/2006/main">
  <p:tag name="KSO_WM_DIAGRAM_VIRTUALLY_FRAME" val="{&quot;height&quot;:570.1367716535433,&quot;left&quot;:72,&quot;top&quot;:178.67574803149606,&quot;width&quot;:1401.25}"/>
</p:tagLst>
</file>

<file path=ppt/tags/tag80.xml><?xml version="1.0" encoding="utf-8"?>
<p:tagLst xmlns:p="http://schemas.openxmlformats.org/presentationml/2006/main">
  <p:tag name="KSO_WM_DIAGRAM_VIRTUALLY_FRAME" val="{&quot;height&quot;:408.2788976377953,&quot;left&quot;:155.98984251968506,&quot;top&quot;:333,&quot;width&quot;:1201.7577952755905}"/>
</p:tagLst>
</file>

<file path=ppt/tags/tag81.xml><?xml version="1.0" encoding="utf-8"?>
<p:tagLst xmlns:p="http://schemas.openxmlformats.org/presentationml/2006/main">
  <p:tag name="KSO_WM_DIAGRAM_VIRTUALLY_FRAME" val="{&quot;height&quot;:408.2788976377953,&quot;left&quot;:155.98984251968506,&quot;top&quot;:333,&quot;width&quot;:1201.7577952755905}"/>
</p:tagLst>
</file>

<file path=ppt/tags/tag82.xml><?xml version="1.0" encoding="utf-8"?>
<p:tagLst xmlns:p="http://schemas.openxmlformats.org/presentationml/2006/main">
  <p:tag name="KSO_WM_DIAGRAM_VIRTUALLY_FRAME" val="{&quot;height&quot;:408.2788976377953,&quot;left&quot;:155.98984251968506,&quot;top&quot;:333,&quot;width&quot;:1201.7577952755905}"/>
</p:tagLst>
</file>

<file path=ppt/tags/tag83.xml><?xml version="1.0" encoding="utf-8"?>
<p:tagLst xmlns:p="http://schemas.openxmlformats.org/presentationml/2006/main">
  <p:tag name="KSO_WM_DIAGRAM_VIRTUALLY_FRAME" val="{&quot;height&quot;:408.2788976377953,&quot;left&quot;:155.98984251968506,&quot;top&quot;:333,&quot;width&quot;:1201.7577952755905}"/>
</p:tagLst>
</file>

<file path=ppt/tags/tag84.xml><?xml version="1.0" encoding="utf-8"?>
<p:tagLst xmlns:p="http://schemas.openxmlformats.org/presentationml/2006/main">
  <p:tag name="KSO_WM_DIAGRAM_VIRTUALLY_FRAME" val="{&quot;height&quot;:408.2788976377953,&quot;left&quot;:155.98984251968506,&quot;top&quot;:333,&quot;width&quot;:1201.7577952755905}"/>
</p:tagLst>
</file>

<file path=ppt/tags/tag85.xml><?xml version="1.0" encoding="utf-8"?>
<p:tagLst xmlns:p="http://schemas.openxmlformats.org/presentationml/2006/main">
  <p:tag name="KSO_WM_DIAGRAM_VIRTUALLY_FRAME" val="{&quot;height&quot;:408.2788976377953,&quot;left&quot;:155.98984251968506,&quot;top&quot;:333,&quot;width&quot;:1201.7577952755905}"/>
</p:tagLst>
</file>

<file path=ppt/tags/tag9.xml><?xml version="1.0" encoding="utf-8"?>
<p:tagLst xmlns:p="http://schemas.openxmlformats.org/presentationml/2006/main">
  <p:tag name="KSO_WM_DIAGRAM_VIRTUALLY_FRAME" val="{&quot;height&quot;:405.35,&quot;left&quot;:63.35,&quot;top&quot;:164,&quot;width&quot;:1310.4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15960</Words>
  <Application>WPS Presentation</Application>
  <PresentationFormat>Custom</PresentationFormat>
  <Paragraphs>538</Paragraphs>
  <Slides>27</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27</vt:i4>
      </vt:variant>
    </vt:vector>
  </HeadingPairs>
  <TitlesOfParts>
    <vt:vector size="43" baseType="lpstr">
      <vt:lpstr>Arial</vt:lpstr>
      <vt:lpstr>SimSun</vt:lpstr>
      <vt:lpstr>Wingdings</vt:lpstr>
      <vt:lpstr>Montserrat Bold</vt:lpstr>
      <vt:lpstr>Source Sans 3</vt:lpstr>
      <vt:lpstr>Source Sans 3 Bold</vt:lpstr>
      <vt:lpstr>Montserrat Light</vt:lpstr>
      <vt:lpstr>Arial</vt:lpstr>
      <vt:lpstr>Source Sans 3</vt:lpstr>
      <vt:lpstr>Montserrat Bold</vt:lpstr>
      <vt:lpstr>berkeleyMono</vt:lpstr>
      <vt:lpstr>Segoe Print</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WPS_1714640623</cp:lastModifiedBy>
  <cp:revision>17</cp:revision>
  <dcterms:created xsi:type="dcterms:W3CDTF">2006-08-16T00:00:00Z</dcterms:created>
  <dcterms:modified xsi:type="dcterms:W3CDTF">2025-12-16T13:32:40Z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9ECEB1F8976F4F71B0E30D09ED7EB915_13</vt:lpwstr>
  </property>
  <property fmtid="{D5CDD505-2E9C-101B-9397-08002B2CF9AE}" pid="3" name="KSOProductBuildVer">
    <vt:lpwstr>2057-12.2.0.23149</vt:lpwstr>
  </property>
</Properties>
</file>